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66" r:id="rId2"/>
    <p:sldId id="367" r:id="rId3"/>
    <p:sldId id="373" r:id="rId4"/>
    <p:sldId id="374" r:id="rId5"/>
    <p:sldId id="375" r:id="rId6"/>
    <p:sldId id="376" r:id="rId7"/>
    <p:sldId id="377" r:id="rId8"/>
    <p:sldId id="378" r:id="rId9"/>
    <p:sldId id="379" r:id="rId10"/>
    <p:sldId id="380" r:id="rId11"/>
    <p:sldId id="381" r:id="rId12"/>
    <p:sldId id="382" r:id="rId13"/>
    <p:sldId id="383" r:id="rId14"/>
    <p:sldId id="384" r:id="rId15"/>
    <p:sldId id="388" r:id="rId16"/>
    <p:sldId id="385" r:id="rId17"/>
    <p:sldId id="387" r:id="rId18"/>
    <p:sldId id="389" r:id="rId19"/>
    <p:sldId id="390" r:id="rId20"/>
    <p:sldId id="391" r:id="rId21"/>
    <p:sldId id="392" r:id="rId22"/>
    <p:sldId id="393" r:id="rId23"/>
    <p:sldId id="394" r:id="rId24"/>
    <p:sldId id="395" r:id="rId25"/>
    <p:sldId id="396" r:id="rId26"/>
    <p:sldId id="397" r:id="rId27"/>
    <p:sldId id="398" r:id="rId28"/>
    <p:sldId id="399" r:id="rId29"/>
    <p:sldId id="593" r:id="rId30"/>
    <p:sldId id="279" r:id="rId31"/>
    <p:sldId id="257" r:id="rId32"/>
    <p:sldId id="258" r:id="rId33"/>
    <p:sldId id="280" r:id="rId34"/>
    <p:sldId id="259" r:id="rId35"/>
    <p:sldId id="260" r:id="rId36"/>
    <p:sldId id="261" r:id="rId37"/>
    <p:sldId id="262" r:id="rId38"/>
    <p:sldId id="590" r:id="rId39"/>
    <p:sldId id="592" r:id="rId40"/>
    <p:sldId id="591" r:id="rId41"/>
    <p:sldId id="276" r:id="rId42"/>
  </p:sldIdLst>
  <p:sldSz cx="13004800"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18"/>
    <p:restoredTop sz="80225"/>
  </p:normalViewPr>
  <p:slideViewPr>
    <p:cSldViewPr>
      <p:cViewPr varScale="1">
        <p:scale>
          <a:sx n="59" d="100"/>
          <a:sy n="59" d="100"/>
        </p:scale>
        <p:origin x="2168" y="2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9D64-A7DD-4701-85F4-2DEC9B2AC9A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9028DF-048A-4002-80E2-0FE06F35CB66}">
      <dgm:prSet/>
      <dgm:spPr/>
      <dgm:t>
        <a:bodyPr/>
        <a:lstStyle/>
        <a:p>
          <a:r>
            <a:rPr lang="en-US"/>
            <a:t>98 languages</a:t>
          </a:r>
        </a:p>
      </dgm:t>
    </dgm:pt>
    <dgm:pt modelId="{5108DB90-101D-4F9C-B0F5-9BAC9F4E57B6}" type="parTrans" cxnId="{D8CC7B49-06A9-43FD-9785-E1386ACFD7A0}">
      <dgm:prSet/>
      <dgm:spPr/>
      <dgm:t>
        <a:bodyPr/>
        <a:lstStyle/>
        <a:p>
          <a:endParaRPr lang="en-US"/>
        </a:p>
      </dgm:t>
    </dgm:pt>
    <dgm:pt modelId="{8DE0185E-2CCC-47B8-AA6E-0E99D62A7106}" type="sibTrans" cxnId="{D8CC7B49-06A9-43FD-9785-E1386ACFD7A0}">
      <dgm:prSet/>
      <dgm:spPr/>
      <dgm:t>
        <a:bodyPr/>
        <a:lstStyle/>
        <a:p>
          <a:endParaRPr lang="en-US"/>
        </a:p>
      </dgm:t>
    </dgm:pt>
    <dgm:pt modelId="{A500855B-E940-4BA9-A13C-96DEB209C884}">
      <dgm:prSet/>
      <dgm:spPr/>
      <dgm:t>
        <a:bodyPr/>
        <a:lstStyle/>
        <a:p>
          <a:r>
            <a:rPr lang="en-US"/>
            <a:t>10,000 words per language</a:t>
          </a:r>
        </a:p>
      </dgm:t>
    </dgm:pt>
    <dgm:pt modelId="{38648275-CF67-457A-BBBD-3D06214A95A4}" type="parTrans" cxnId="{0BEBF5DF-EEBE-4075-A515-73FEFFF7D43F}">
      <dgm:prSet/>
      <dgm:spPr/>
      <dgm:t>
        <a:bodyPr/>
        <a:lstStyle/>
        <a:p>
          <a:endParaRPr lang="en-US"/>
        </a:p>
      </dgm:t>
    </dgm:pt>
    <dgm:pt modelId="{0A87E3FE-4E7C-44D6-8674-95A25D27E8CD}" type="sibTrans" cxnId="{0BEBF5DF-EEBE-4075-A515-73FEFFF7D43F}">
      <dgm:prSet/>
      <dgm:spPr/>
      <dgm:t>
        <a:bodyPr/>
        <a:lstStyle/>
        <a:p>
          <a:endParaRPr lang="en-US"/>
        </a:p>
      </dgm:t>
    </dgm:pt>
    <dgm:pt modelId="{0F86F171-1417-4C04-AE6C-5C1509D21091}">
      <dgm:prSet/>
      <dgm:spPr/>
      <dgm:t>
        <a:bodyPr/>
        <a:lstStyle/>
        <a:p>
          <a:r>
            <a:rPr lang="en-US"/>
            <a:t>100 images per word</a:t>
          </a:r>
        </a:p>
      </dgm:t>
    </dgm:pt>
    <dgm:pt modelId="{074FC485-03D8-4038-BDC6-2678E070B680}" type="parTrans" cxnId="{0886A27E-F72E-4527-BB50-93F0F4CB2317}">
      <dgm:prSet/>
      <dgm:spPr/>
      <dgm:t>
        <a:bodyPr/>
        <a:lstStyle/>
        <a:p>
          <a:endParaRPr lang="en-US"/>
        </a:p>
      </dgm:t>
    </dgm:pt>
    <dgm:pt modelId="{B4982C13-34DC-42D0-B45D-8C3865E99712}" type="sibTrans" cxnId="{0886A27E-F72E-4527-BB50-93F0F4CB2317}">
      <dgm:prSet/>
      <dgm:spPr/>
      <dgm:t>
        <a:bodyPr/>
        <a:lstStyle/>
        <a:p>
          <a:endParaRPr lang="en-US"/>
        </a:p>
      </dgm:t>
    </dgm:pt>
    <dgm:pt modelId="{0F302F20-9759-4324-8E79-3ECB168E7EC0}" type="pres">
      <dgm:prSet presAssocID="{8B549D64-A7DD-4701-85F4-2DEC9B2AC9AC}" presName="root" presStyleCnt="0">
        <dgm:presLayoutVars>
          <dgm:dir/>
          <dgm:resizeHandles val="exact"/>
        </dgm:presLayoutVars>
      </dgm:prSet>
      <dgm:spPr/>
    </dgm:pt>
    <dgm:pt modelId="{97D703A6-D9C7-470C-96AF-C5868A94D119}" type="pres">
      <dgm:prSet presAssocID="{139028DF-048A-4002-80E2-0FE06F35CB66}" presName="compNode" presStyleCnt="0"/>
      <dgm:spPr/>
    </dgm:pt>
    <dgm:pt modelId="{83D3AF23-5F95-4DB0-8DB0-65BD7A39C297}" type="pres">
      <dgm:prSet presAssocID="{139028DF-048A-4002-80E2-0FE06F35CB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FC9B14F1-8985-48C3-8FF8-3F0CA6382EF7}" type="pres">
      <dgm:prSet presAssocID="{139028DF-048A-4002-80E2-0FE06F35CB66}" presName="spaceRect" presStyleCnt="0"/>
      <dgm:spPr/>
    </dgm:pt>
    <dgm:pt modelId="{5AFBA35E-1C00-4488-ADD8-D6DEE80C66CA}" type="pres">
      <dgm:prSet presAssocID="{139028DF-048A-4002-80E2-0FE06F35CB66}" presName="textRect" presStyleLbl="revTx" presStyleIdx="0" presStyleCnt="3">
        <dgm:presLayoutVars>
          <dgm:chMax val="1"/>
          <dgm:chPref val="1"/>
        </dgm:presLayoutVars>
      </dgm:prSet>
      <dgm:spPr/>
    </dgm:pt>
    <dgm:pt modelId="{7617CDC3-E316-4677-8F3E-C5465EB0D5E7}" type="pres">
      <dgm:prSet presAssocID="{8DE0185E-2CCC-47B8-AA6E-0E99D62A7106}" presName="sibTrans" presStyleCnt="0"/>
      <dgm:spPr/>
    </dgm:pt>
    <dgm:pt modelId="{6A58FC3B-22D3-4D63-8172-78826D62F372}" type="pres">
      <dgm:prSet presAssocID="{A500855B-E940-4BA9-A13C-96DEB209C884}" presName="compNode" presStyleCnt="0"/>
      <dgm:spPr/>
    </dgm:pt>
    <dgm:pt modelId="{4493321D-C6E4-4AC2-8A88-04891B915C53}" type="pres">
      <dgm:prSet presAssocID="{A500855B-E940-4BA9-A13C-96DEB209C88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84116D4E-1DA6-4C97-9095-B77F15FDDD7E}" type="pres">
      <dgm:prSet presAssocID="{A500855B-E940-4BA9-A13C-96DEB209C884}" presName="spaceRect" presStyleCnt="0"/>
      <dgm:spPr/>
    </dgm:pt>
    <dgm:pt modelId="{B813FF84-1300-4E8B-9080-E75F6BB686DB}" type="pres">
      <dgm:prSet presAssocID="{A500855B-E940-4BA9-A13C-96DEB209C884}" presName="textRect" presStyleLbl="revTx" presStyleIdx="1" presStyleCnt="3">
        <dgm:presLayoutVars>
          <dgm:chMax val="1"/>
          <dgm:chPref val="1"/>
        </dgm:presLayoutVars>
      </dgm:prSet>
      <dgm:spPr/>
    </dgm:pt>
    <dgm:pt modelId="{1F6C8331-20CD-457C-909D-BCB72DB29D48}" type="pres">
      <dgm:prSet presAssocID="{0A87E3FE-4E7C-44D6-8674-95A25D27E8CD}" presName="sibTrans" presStyleCnt="0"/>
      <dgm:spPr/>
    </dgm:pt>
    <dgm:pt modelId="{874B8C05-F15A-4DB0-B58A-D77248D83497}" type="pres">
      <dgm:prSet presAssocID="{0F86F171-1417-4C04-AE6C-5C1509D21091}" presName="compNode" presStyleCnt="0"/>
      <dgm:spPr/>
    </dgm:pt>
    <dgm:pt modelId="{6AD1536C-56EF-47BC-93D2-105BF90F0A4F}" type="pres">
      <dgm:prSet presAssocID="{0F86F171-1417-4C04-AE6C-5C1509D210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446421AC-FA33-4F49-AB5F-FFCA882011B8}" type="pres">
      <dgm:prSet presAssocID="{0F86F171-1417-4C04-AE6C-5C1509D21091}" presName="spaceRect" presStyleCnt="0"/>
      <dgm:spPr/>
    </dgm:pt>
    <dgm:pt modelId="{C27EBCD1-6D55-4683-90AF-2D87CB53231F}" type="pres">
      <dgm:prSet presAssocID="{0F86F171-1417-4C04-AE6C-5C1509D21091}" presName="textRect" presStyleLbl="revTx" presStyleIdx="2" presStyleCnt="3">
        <dgm:presLayoutVars>
          <dgm:chMax val="1"/>
          <dgm:chPref val="1"/>
        </dgm:presLayoutVars>
      </dgm:prSet>
      <dgm:spPr/>
    </dgm:pt>
  </dgm:ptLst>
  <dgm:cxnLst>
    <dgm:cxn modelId="{7C116D04-413C-4097-9B4C-F7F3EED2EAED}" type="presOf" srcId="{A500855B-E940-4BA9-A13C-96DEB209C884}" destId="{B813FF84-1300-4E8B-9080-E75F6BB686DB}" srcOrd="0" destOrd="0" presId="urn:microsoft.com/office/officeart/2018/2/layout/IconLabelList"/>
    <dgm:cxn modelId="{27E88A33-26E4-4E0B-B048-1DCBAC1C7F31}" type="presOf" srcId="{8B549D64-A7DD-4701-85F4-2DEC9B2AC9AC}" destId="{0F302F20-9759-4324-8E79-3ECB168E7EC0}" srcOrd="0" destOrd="0" presId="urn:microsoft.com/office/officeart/2018/2/layout/IconLabelList"/>
    <dgm:cxn modelId="{D8CC7B49-06A9-43FD-9785-E1386ACFD7A0}" srcId="{8B549D64-A7DD-4701-85F4-2DEC9B2AC9AC}" destId="{139028DF-048A-4002-80E2-0FE06F35CB66}" srcOrd="0" destOrd="0" parTransId="{5108DB90-101D-4F9C-B0F5-9BAC9F4E57B6}" sibTransId="{8DE0185E-2CCC-47B8-AA6E-0E99D62A7106}"/>
    <dgm:cxn modelId="{0886A27E-F72E-4527-BB50-93F0F4CB2317}" srcId="{8B549D64-A7DD-4701-85F4-2DEC9B2AC9AC}" destId="{0F86F171-1417-4C04-AE6C-5C1509D21091}" srcOrd="2" destOrd="0" parTransId="{074FC485-03D8-4038-BDC6-2678E070B680}" sibTransId="{B4982C13-34DC-42D0-B45D-8C3865E99712}"/>
    <dgm:cxn modelId="{6C27BCAF-55B3-40DB-BD2E-6BD6619FAABE}" type="presOf" srcId="{0F86F171-1417-4C04-AE6C-5C1509D21091}" destId="{C27EBCD1-6D55-4683-90AF-2D87CB53231F}" srcOrd="0" destOrd="0" presId="urn:microsoft.com/office/officeart/2018/2/layout/IconLabelList"/>
    <dgm:cxn modelId="{E176D0D4-FC36-424A-AD2F-3DF19B30FB42}" type="presOf" srcId="{139028DF-048A-4002-80E2-0FE06F35CB66}" destId="{5AFBA35E-1C00-4488-ADD8-D6DEE80C66CA}" srcOrd="0" destOrd="0" presId="urn:microsoft.com/office/officeart/2018/2/layout/IconLabelList"/>
    <dgm:cxn modelId="{0BEBF5DF-EEBE-4075-A515-73FEFFF7D43F}" srcId="{8B549D64-A7DD-4701-85F4-2DEC9B2AC9AC}" destId="{A500855B-E940-4BA9-A13C-96DEB209C884}" srcOrd="1" destOrd="0" parTransId="{38648275-CF67-457A-BBBD-3D06214A95A4}" sibTransId="{0A87E3FE-4E7C-44D6-8674-95A25D27E8CD}"/>
    <dgm:cxn modelId="{73BD10B0-65AE-47A5-9104-35ACC6CD4C8E}" type="presParOf" srcId="{0F302F20-9759-4324-8E79-3ECB168E7EC0}" destId="{97D703A6-D9C7-470C-96AF-C5868A94D119}" srcOrd="0" destOrd="0" presId="urn:microsoft.com/office/officeart/2018/2/layout/IconLabelList"/>
    <dgm:cxn modelId="{6B340C2B-2158-47F0-9527-7786D8D69629}" type="presParOf" srcId="{97D703A6-D9C7-470C-96AF-C5868A94D119}" destId="{83D3AF23-5F95-4DB0-8DB0-65BD7A39C297}" srcOrd="0" destOrd="0" presId="urn:microsoft.com/office/officeart/2018/2/layout/IconLabelList"/>
    <dgm:cxn modelId="{D9E823EB-95FB-43D0-B35B-6879754FB6D7}" type="presParOf" srcId="{97D703A6-D9C7-470C-96AF-C5868A94D119}" destId="{FC9B14F1-8985-48C3-8FF8-3F0CA6382EF7}" srcOrd="1" destOrd="0" presId="urn:microsoft.com/office/officeart/2018/2/layout/IconLabelList"/>
    <dgm:cxn modelId="{58E715AD-5075-47FA-B8BF-1B655E105FA3}" type="presParOf" srcId="{97D703A6-D9C7-470C-96AF-C5868A94D119}" destId="{5AFBA35E-1C00-4488-ADD8-D6DEE80C66CA}" srcOrd="2" destOrd="0" presId="urn:microsoft.com/office/officeart/2018/2/layout/IconLabelList"/>
    <dgm:cxn modelId="{573E2241-07A2-4FAE-BC31-7F863EC0E227}" type="presParOf" srcId="{0F302F20-9759-4324-8E79-3ECB168E7EC0}" destId="{7617CDC3-E316-4677-8F3E-C5465EB0D5E7}" srcOrd="1" destOrd="0" presId="urn:microsoft.com/office/officeart/2018/2/layout/IconLabelList"/>
    <dgm:cxn modelId="{20EB339C-0B69-4E5D-9FC1-37DDB9D05727}" type="presParOf" srcId="{0F302F20-9759-4324-8E79-3ECB168E7EC0}" destId="{6A58FC3B-22D3-4D63-8172-78826D62F372}" srcOrd="2" destOrd="0" presId="urn:microsoft.com/office/officeart/2018/2/layout/IconLabelList"/>
    <dgm:cxn modelId="{89E436AD-DD1A-4129-A60A-2ECDF8C390D1}" type="presParOf" srcId="{6A58FC3B-22D3-4D63-8172-78826D62F372}" destId="{4493321D-C6E4-4AC2-8A88-04891B915C53}" srcOrd="0" destOrd="0" presId="urn:microsoft.com/office/officeart/2018/2/layout/IconLabelList"/>
    <dgm:cxn modelId="{E70396BA-F6A7-419C-82DD-F49D26FA80AC}" type="presParOf" srcId="{6A58FC3B-22D3-4D63-8172-78826D62F372}" destId="{84116D4E-1DA6-4C97-9095-B77F15FDDD7E}" srcOrd="1" destOrd="0" presId="urn:microsoft.com/office/officeart/2018/2/layout/IconLabelList"/>
    <dgm:cxn modelId="{C67E204B-89A8-4635-9A82-7283AEB46681}" type="presParOf" srcId="{6A58FC3B-22D3-4D63-8172-78826D62F372}" destId="{B813FF84-1300-4E8B-9080-E75F6BB686DB}" srcOrd="2" destOrd="0" presId="urn:microsoft.com/office/officeart/2018/2/layout/IconLabelList"/>
    <dgm:cxn modelId="{9DCF3ED5-EBED-4C41-95B9-61E277BA2D62}" type="presParOf" srcId="{0F302F20-9759-4324-8E79-3ECB168E7EC0}" destId="{1F6C8331-20CD-457C-909D-BCB72DB29D48}" srcOrd="3" destOrd="0" presId="urn:microsoft.com/office/officeart/2018/2/layout/IconLabelList"/>
    <dgm:cxn modelId="{9835B936-5592-487C-BB73-BFC038A7FDC8}" type="presParOf" srcId="{0F302F20-9759-4324-8E79-3ECB168E7EC0}" destId="{874B8C05-F15A-4DB0-B58A-D77248D83497}" srcOrd="4" destOrd="0" presId="urn:microsoft.com/office/officeart/2018/2/layout/IconLabelList"/>
    <dgm:cxn modelId="{99356E8C-96EC-4CEF-A567-408756A015F1}" type="presParOf" srcId="{874B8C05-F15A-4DB0-B58A-D77248D83497}" destId="{6AD1536C-56EF-47BC-93D2-105BF90F0A4F}" srcOrd="0" destOrd="0" presId="urn:microsoft.com/office/officeart/2018/2/layout/IconLabelList"/>
    <dgm:cxn modelId="{923F0919-8F81-470F-9D20-7029F395759E}" type="presParOf" srcId="{874B8C05-F15A-4DB0-B58A-D77248D83497}" destId="{446421AC-FA33-4F49-AB5F-FFCA882011B8}" srcOrd="1" destOrd="0" presId="urn:microsoft.com/office/officeart/2018/2/layout/IconLabelList"/>
    <dgm:cxn modelId="{7A57D25A-09D2-458A-BD04-9B75FF90A8E5}" type="presParOf" srcId="{874B8C05-F15A-4DB0-B58A-D77248D83497}" destId="{C27EBCD1-6D55-4683-90AF-2D87CB53231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FA9DB8-1ECF-B240-9960-7A7711284E1F}" type="doc">
      <dgm:prSet loTypeId="urn:microsoft.com/office/officeart/2005/8/layout/hierarchy1" loCatId="" qsTypeId="urn:microsoft.com/office/officeart/2005/8/quickstyle/simple2" qsCatId="simple" csTypeId="urn:microsoft.com/office/officeart/2005/8/colors/accent6_2" csCatId="accent6" phldr="1"/>
      <dgm:spPr/>
      <dgm:t>
        <a:bodyPr/>
        <a:lstStyle/>
        <a:p>
          <a:endParaRPr lang="en-US"/>
        </a:p>
      </dgm:t>
    </dgm:pt>
    <dgm:pt modelId="{49D60AC0-EF23-7240-9A91-CADFDD759D68}">
      <dgm:prSet phldrT="[Text]"/>
      <dgm:spPr/>
      <dgm:t>
        <a:bodyPr/>
        <a:lstStyle/>
        <a:p>
          <a:r>
            <a:rPr lang="en-US" dirty="0"/>
            <a:t>Image Translatability</a:t>
          </a:r>
        </a:p>
      </dgm:t>
    </dgm:pt>
    <dgm:pt modelId="{D36D5E5F-3C90-7340-9EC1-A0BB5E6FCF33}" type="parTrans" cxnId="{22F699D4-B730-334F-96FB-4A0FD65B6A80}">
      <dgm:prSet/>
      <dgm:spPr/>
      <dgm:t>
        <a:bodyPr/>
        <a:lstStyle/>
        <a:p>
          <a:endParaRPr lang="en-US"/>
        </a:p>
      </dgm:t>
    </dgm:pt>
    <dgm:pt modelId="{A02D739E-101B-354A-8A51-3728620EB875}" type="sibTrans" cxnId="{22F699D4-B730-334F-96FB-4A0FD65B6A80}">
      <dgm:prSet/>
      <dgm:spPr/>
      <dgm:t>
        <a:bodyPr/>
        <a:lstStyle/>
        <a:p>
          <a:endParaRPr lang="en-US"/>
        </a:p>
      </dgm:t>
    </dgm:pt>
    <dgm:pt modelId="{D3C8237D-0B68-BB40-A7B5-94B577173298}" type="asst">
      <dgm:prSet phldrT="[Text]"/>
      <dgm:spPr/>
      <dgm:t>
        <a:bodyPr/>
        <a:lstStyle/>
        <a:p>
          <a:r>
            <a:rPr lang="en-US" dirty="0"/>
            <a:t>Inter-Cluster Similarity</a:t>
          </a:r>
        </a:p>
      </dgm:t>
    </dgm:pt>
    <dgm:pt modelId="{332A07A9-AD13-964C-8B03-62A3FFA8FDED}" type="parTrans" cxnId="{ABCA53EF-7FB1-784B-AC13-03F9EDB62C88}">
      <dgm:prSet/>
      <dgm:spPr/>
      <dgm:t>
        <a:bodyPr/>
        <a:lstStyle/>
        <a:p>
          <a:endParaRPr lang="en-US"/>
        </a:p>
      </dgm:t>
    </dgm:pt>
    <dgm:pt modelId="{EB08DBCD-8FA7-AE42-ADFB-4651B78BECD5}" type="sibTrans" cxnId="{ABCA53EF-7FB1-784B-AC13-03F9EDB62C88}">
      <dgm:prSet/>
      <dgm:spPr/>
      <dgm:t>
        <a:bodyPr/>
        <a:lstStyle/>
        <a:p>
          <a:endParaRPr lang="en-US"/>
        </a:p>
      </dgm:t>
    </dgm:pt>
    <dgm:pt modelId="{09976071-D7CE-DB46-B754-373E0EB80915}" type="asst">
      <dgm:prSet/>
      <dgm:spPr/>
      <dgm:t>
        <a:bodyPr/>
        <a:lstStyle/>
        <a:p>
          <a:r>
            <a:rPr lang="en-US" dirty="0"/>
            <a:t>Intra-cluster Similarity</a:t>
          </a:r>
        </a:p>
      </dgm:t>
    </dgm:pt>
    <dgm:pt modelId="{F49D9CA0-7291-DF45-8865-C7900965E4DF}" type="sibTrans" cxnId="{7935CB90-B8CF-094A-8BD4-C70936F2CC7A}">
      <dgm:prSet/>
      <dgm:spPr/>
      <dgm:t>
        <a:bodyPr/>
        <a:lstStyle/>
        <a:p>
          <a:endParaRPr lang="en-US"/>
        </a:p>
      </dgm:t>
    </dgm:pt>
    <dgm:pt modelId="{47F86BE0-AB33-D448-B9FD-17EE60A2B093}" type="parTrans" cxnId="{7935CB90-B8CF-094A-8BD4-C70936F2CC7A}">
      <dgm:prSet/>
      <dgm:spPr/>
      <dgm:t>
        <a:bodyPr/>
        <a:lstStyle/>
        <a:p>
          <a:endParaRPr lang="en-US"/>
        </a:p>
      </dgm:t>
    </dgm:pt>
    <dgm:pt modelId="{2D10ADA7-BDB1-704A-A6E3-CB6A78C6EF78}" type="pres">
      <dgm:prSet presAssocID="{84FA9DB8-1ECF-B240-9960-7A7711284E1F}" presName="hierChild1" presStyleCnt="0">
        <dgm:presLayoutVars>
          <dgm:chPref val="1"/>
          <dgm:dir/>
          <dgm:animOne val="branch"/>
          <dgm:animLvl val="lvl"/>
          <dgm:resizeHandles/>
        </dgm:presLayoutVars>
      </dgm:prSet>
      <dgm:spPr/>
    </dgm:pt>
    <dgm:pt modelId="{02CF9404-1220-8C4E-B5A7-FC81B6C9B815}" type="pres">
      <dgm:prSet presAssocID="{49D60AC0-EF23-7240-9A91-CADFDD759D68}" presName="hierRoot1" presStyleCnt="0"/>
      <dgm:spPr/>
    </dgm:pt>
    <dgm:pt modelId="{3D146CA4-AFB0-9743-AFB5-959D46614791}" type="pres">
      <dgm:prSet presAssocID="{49D60AC0-EF23-7240-9A91-CADFDD759D68}" presName="composite" presStyleCnt="0"/>
      <dgm:spPr/>
    </dgm:pt>
    <dgm:pt modelId="{C12E9A84-C447-9344-A068-3824B0A98569}" type="pres">
      <dgm:prSet presAssocID="{49D60AC0-EF23-7240-9A91-CADFDD759D68}" presName="background" presStyleLbl="node0" presStyleIdx="0" presStyleCnt="1"/>
      <dgm:spPr>
        <a:solidFill>
          <a:schemeClr val="accent2"/>
        </a:solidFill>
      </dgm:spPr>
    </dgm:pt>
    <dgm:pt modelId="{195D22DE-83A6-364B-ADBA-6E20FDF1A64F}" type="pres">
      <dgm:prSet presAssocID="{49D60AC0-EF23-7240-9A91-CADFDD759D68}" presName="text" presStyleLbl="fgAcc0" presStyleIdx="0" presStyleCnt="1">
        <dgm:presLayoutVars>
          <dgm:chPref val="3"/>
        </dgm:presLayoutVars>
      </dgm:prSet>
      <dgm:spPr/>
    </dgm:pt>
    <dgm:pt modelId="{0CA8EB8A-2478-8240-B9B3-89FE6FAEFFC9}" type="pres">
      <dgm:prSet presAssocID="{49D60AC0-EF23-7240-9A91-CADFDD759D68}" presName="hierChild2" presStyleCnt="0"/>
      <dgm:spPr/>
    </dgm:pt>
    <dgm:pt modelId="{C9A603F0-7F20-D148-933A-942191B9B785}" type="pres">
      <dgm:prSet presAssocID="{332A07A9-AD13-964C-8B03-62A3FFA8FDED}" presName="Name10" presStyleLbl="parChTrans1D2" presStyleIdx="0" presStyleCnt="2"/>
      <dgm:spPr/>
    </dgm:pt>
    <dgm:pt modelId="{6541D48E-031C-C34B-8A94-BC05BF585440}" type="pres">
      <dgm:prSet presAssocID="{D3C8237D-0B68-BB40-A7B5-94B577173298}" presName="hierRoot2" presStyleCnt="0"/>
      <dgm:spPr/>
    </dgm:pt>
    <dgm:pt modelId="{FFF2461E-393C-434A-8402-3B7F58BAE5CB}" type="pres">
      <dgm:prSet presAssocID="{D3C8237D-0B68-BB40-A7B5-94B577173298}" presName="composite2" presStyleCnt="0"/>
      <dgm:spPr/>
    </dgm:pt>
    <dgm:pt modelId="{0025BB64-AF00-AD4F-B7AB-6EBEA1485DBD}" type="pres">
      <dgm:prSet presAssocID="{D3C8237D-0B68-BB40-A7B5-94B577173298}" presName="background2" presStyleLbl="asst1" presStyleIdx="0" presStyleCnt="2"/>
      <dgm:spPr>
        <a:solidFill>
          <a:schemeClr val="accent2"/>
        </a:solidFill>
      </dgm:spPr>
    </dgm:pt>
    <dgm:pt modelId="{1BA3344A-1EDE-524F-B58E-C796F118081A}" type="pres">
      <dgm:prSet presAssocID="{D3C8237D-0B68-BB40-A7B5-94B577173298}" presName="text2" presStyleLbl="fgAcc2" presStyleIdx="0" presStyleCnt="2">
        <dgm:presLayoutVars>
          <dgm:chPref val="3"/>
        </dgm:presLayoutVars>
      </dgm:prSet>
      <dgm:spPr/>
    </dgm:pt>
    <dgm:pt modelId="{DD8F3003-E235-0442-9B3F-6338B6ECE6F6}" type="pres">
      <dgm:prSet presAssocID="{D3C8237D-0B68-BB40-A7B5-94B577173298}" presName="hierChild3" presStyleCnt="0"/>
      <dgm:spPr/>
    </dgm:pt>
    <dgm:pt modelId="{4ED8407E-9E9B-3A4E-9B48-60BE78F1F907}" type="pres">
      <dgm:prSet presAssocID="{47F86BE0-AB33-D448-B9FD-17EE60A2B093}" presName="Name10" presStyleLbl="parChTrans1D2" presStyleIdx="1" presStyleCnt="2"/>
      <dgm:spPr/>
    </dgm:pt>
    <dgm:pt modelId="{D55EAFCB-F3C0-784E-87CA-6806888C3592}" type="pres">
      <dgm:prSet presAssocID="{09976071-D7CE-DB46-B754-373E0EB80915}" presName="hierRoot2" presStyleCnt="0"/>
      <dgm:spPr/>
    </dgm:pt>
    <dgm:pt modelId="{AFB4F1AF-68D4-1A4D-B3D3-6F64D00D8BF4}" type="pres">
      <dgm:prSet presAssocID="{09976071-D7CE-DB46-B754-373E0EB80915}" presName="composite2" presStyleCnt="0"/>
      <dgm:spPr/>
    </dgm:pt>
    <dgm:pt modelId="{BC9E81B1-A8C2-584F-92E8-60BAD40A3979}" type="pres">
      <dgm:prSet presAssocID="{09976071-D7CE-DB46-B754-373E0EB80915}" presName="background2" presStyleLbl="asst1" presStyleIdx="1" presStyleCnt="2"/>
      <dgm:spPr>
        <a:solidFill>
          <a:schemeClr val="accent2"/>
        </a:solidFill>
      </dgm:spPr>
    </dgm:pt>
    <dgm:pt modelId="{E8B34696-DB96-5C48-9F85-0D924345E920}" type="pres">
      <dgm:prSet presAssocID="{09976071-D7CE-DB46-B754-373E0EB80915}" presName="text2" presStyleLbl="fgAcc2" presStyleIdx="1" presStyleCnt="2">
        <dgm:presLayoutVars>
          <dgm:chPref val="3"/>
        </dgm:presLayoutVars>
      </dgm:prSet>
      <dgm:spPr/>
    </dgm:pt>
    <dgm:pt modelId="{A2974E2A-72FE-974F-931F-60B7A8B2A4A5}" type="pres">
      <dgm:prSet presAssocID="{09976071-D7CE-DB46-B754-373E0EB80915}" presName="hierChild3" presStyleCnt="0"/>
      <dgm:spPr/>
    </dgm:pt>
  </dgm:ptLst>
  <dgm:cxnLst>
    <dgm:cxn modelId="{0DBCD201-C361-C94A-B7F6-FD5205EB69FE}" type="presOf" srcId="{49D60AC0-EF23-7240-9A91-CADFDD759D68}" destId="{195D22DE-83A6-364B-ADBA-6E20FDF1A64F}" srcOrd="0" destOrd="0" presId="urn:microsoft.com/office/officeart/2005/8/layout/hierarchy1"/>
    <dgm:cxn modelId="{3274F12F-1F2C-1043-B162-26BDADBDDF7C}" type="presOf" srcId="{332A07A9-AD13-964C-8B03-62A3FFA8FDED}" destId="{C9A603F0-7F20-D148-933A-942191B9B785}" srcOrd="0" destOrd="0" presId="urn:microsoft.com/office/officeart/2005/8/layout/hierarchy1"/>
    <dgm:cxn modelId="{BC7F2448-B328-AB45-BD9A-0F2EFAFAE03C}" type="presOf" srcId="{09976071-D7CE-DB46-B754-373E0EB80915}" destId="{E8B34696-DB96-5C48-9F85-0D924345E920}" srcOrd="0" destOrd="0" presId="urn:microsoft.com/office/officeart/2005/8/layout/hierarchy1"/>
    <dgm:cxn modelId="{BCA13759-6267-5D42-8E09-050F3CA935F5}" type="presOf" srcId="{47F86BE0-AB33-D448-B9FD-17EE60A2B093}" destId="{4ED8407E-9E9B-3A4E-9B48-60BE78F1F907}" srcOrd="0" destOrd="0" presId="urn:microsoft.com/office/officeart/2005/8/layout/hierarchy1"/>
    <dgm:cxn modelId="{1A71067B-E479-BB4F-8A5D-E45554AC8127}" type="presOf" srcId="{D3C8237D-0B68-BB40-A7B5-94B577173298}" destId="{1BA3344A-1EDE-524F-B58E-C796F118081A}" srcOrd="0" destOrd="0" presId="urn:microsoft.com/office/officeart/2005/8/layout/hierarchy1"/>
    <dgm:cxn modelId="{7935CB90-B8CF-094A-8BD4-C70936F2CC7A}" srcId="{49D60AC0-EF23-7240-9A91-CADFDD759D68}" destId="{09976071-D7CE-DB46-B754-373E0EB80915}" srcOrd="1" destOrd="0" parTransId="{47F86BE0-AB33-D448-B9FD-17EE60A2B093}" sibTransId="{F49D9CA0-7291-DF45-8865-C7900965E4DF}"/>
    <dgm:cxn modelId="{22F699D4-B730-334F-96FB-4A0FD65B6A80}" srcId="{84FA9DB8-1ECF-B240-9960-7A7711284E1F}" destId="{49D60AC0-EF23-7240-9A91-CADFDD759D68}" srcOrd="0" destOrd="0" parTransId="{D36D5E5F-3C90-7340-9EC1-A0BB5E6FCF33}" sibTransId="{A02D739E-101B-354A-8A51-3728620EB875}"/>
    <dgm:cxn modelId="{ABCA53EF-7FB1-784B-AC13-03F9EDB62C88}" srcId="{49D60AC0-EF23-7240-9A91-CADFDD759D68}" destId="{D3C8237D-0B68-BB40-A7B5-94B577173298}" srcOrd="0" destOrd="0" parTransId="{332A07A9-AD13-964C-8B03-62A3FFA8FDED}" sibTransId="{EB08DBCD-8FA7-AE42-ADFB-4651B78BECD5}"/>
    <dgm:cxn modelId="{E245EBF5-DE9A-2044-96BE-D98F8EBE76E5}" type="presOf" srcId="{84FA9DB8-1ECF-B240-9960-7A7711284E1F}" destId="{2D10ADA7-BDB1-704A-A6E3-CB6A78C6EF78}" srcOrd="0" destOrd="0" presId="urn:microsoft.com/office/officeart/2005/8/layout/hierarchy1"/>
    <dgm:cxn modelId="{A4AC8025-6C1B-144F-AC68-244BEF484B3E}" type="presParOf" srcId="{2D10ADA7-BDB1-704A-A6E3-CB6A78C6EF78}" destId="{02CF9404-1220-8C4E-B5A7-FC81B6C9B815}" srcOrd="0" destOrd="0" presId="urn:microsoft.com/office/officeart/2005/8/layout/hierarchy1"/>
    <dgm:cxn modelId="{C75D6838-4CD6-F14D-82CF-943EAA53F830}" type="presParOf" srcId="{02CF9404-1220-8C4E-B5A7-FC81B6C9B815}" destId="{3D146CA4-AFB0-9743-AFB5-959D46614791}" srcOrd="0" destOrd="0" presId="urn:microsoft.com/office/officeart/2005/8/layout/hierarchy1"/>
    <dgm:cxn modelId="{DCAAFC99-A0E3-854C-8804-C0334BE9EFFE}" type="presParOf" srcId="{3D146CA4-AFB0-9743-AFB5-959D46614791}" destId="{C12E9A84-C447-9344-A068-3824B0A98569}" srcOrd="0" destOrd="0" presId="urn:microsoft.com/office/officeart/2005/8/layout/hierarchy1"/>
    <dgm:cxn modelId="{28EDEA80-633E-9542-9350-B1A00DC3309F}" type="presParOf" srcId="{3D146CA4-AFB0-9743-AFB5-959D46614791}" destId="{195D22DE-83A6-364B-ADBA-6E20FDF1A64F}" srcOrd="1" destOrd="0" presId="urn:microsoft.com/office/officeart/2005/8/layout/hierarchy1"/>
    <dgm:cxn modelId="{2181D585-7513-4F45-92DA-5506BD3A2D6F}" type="presParOf" srcId="{02CF9404-1220-8C4E-B5A7-FC81B6C9B815}" destId="{0CA8EB8A-2478-8240-B9B3-89FE6FAEFFC9}" srcOrd="1" destOrd="0" presId="urn:microsoft.com/office/officeart/2005/8/layout/hierarchy1"/>
    <dgm:cxn modelId="{D8885321-A929-E542-8B66-93CD17608D81}" type="presParOf" srcId="{0CA8EB8A-2478-8240-B9B3-89FE6FAEFFC9}" destId="{C9A603F0-7F20-D148-933A-942191B9B785}" srcOrd="0" destOrd="0" presId="urn:microsoft.com/office/officeart/2005/8/layout/hierarchy1"/>
    <dgm:cxn modelId="{31424ECD-13DF-4144-970A-3D4953B65AD5}" type="presParOf" srcId="{0CA8EB8A-2478-8240-B9B3-89FE6FAEFFC9}" destId="{6541D48E-031C-C34B-8A94-BC05BF585440}" srcOrd="1" destOrd="0" presId="urn:microsoft.com/office/officeart/2005/8/layout/hierarchy1"/>
    <dgm:cxn modelId="{0DF30A3E-2822-5A42-B3B6-46188CB2D7AF}" type="presParOf" srcId="{6541D48E-031C-C34B-8A94-BC05BF585440}" destId="{FFF2461E-393C-434A-8402-3B7F58BAE5CB}" srcOrd="0" destOrd="0" presId="urn:microsoft.com/office/officeart/2005/8/layout/hierarchy1"/>
    <dgm:cxn modelId="{DE1C58DF-AF91-E34E-980A-FEF53F3F627C}" type="presParOf" srcId="{FFF2461E-393C-434A-8402-3B7F58BAE5CB}" destId="{0025BB64-AF00-AD4F-B7AB-6EBEA1485DBD}" srcOrd="0" destOrd="0" presId="urn:microsoft.com/office/officeart/2005/8/layout/hierarchy1"/>
    <dgm:cxn modelId="{92D5F433-DCD2-CA49-BEBA-7F49B2F5FBC8}" type="presParOf" srcId="{FFF2461E-393C-434A-8402-3B7F58BAE5CB}" destId="{1BA3344A-1EDE-524F-B58E-C796F118081A}" srcOrd="1" destOrd="0" presId="urn:microsoft.com/office/officeart/2005/8/layout/hierarchy1"/>
    <dgm:cxn modelId="{DEE7D681-A6CD-EB4E-A8A2-BC321E88E441}" type="presParOf" srcId="{6541D48E-031C-C34B-8A94-BC05BF585440}" destId="{DD8F3003-E235-0442-9B3F-6338B6ECE6F6}" srcOrd="1" destOrd="0" presId="urn:microsoft.com/office/officeart/2005/8/layout/hierarchy1"/>
    <dgm:cxn modelId="{D9A9A7FE-AECB-334D-847D-3C70078CBCAA}" type="presParOf" srcId="{0CA8EB8A-2478-8240-B9B3-89FE6FAEFFC9}" destId="{4ED8407E-9E9B-3A4E-9B48-60BE78F1F907}" srcOrd="2" destOrd="0" presId="urn:microsoft.com/office/officeart/2005/8/layout/hierarchy1"/>
    <dgm:cxn modelId="{E0457527-6337-CC49-92F0-C0D226EDBB16}" type="presParOf" srcId="{0CA8EB8A-2478-8240-B9B3-89FE6FAEFFC9}" destId="{D55EAFCB-F3C0-784E-87CA-6806888C3592}" srcOrd="3" destOrd="0" presId="urn:microsoft.com/office/officeart/2005/8/layout/hierarchy1"/>
    <dgm:cxn modelId="{1AF6216A-7270-7C48-B6B5-9FE43B7ED8A1}" type="presParOf" srcId="{D55EAFCB-F3C0-784E-87CA-6806888C3592}" destId="{AFB4F1AF-68D4-1A4D-B3D3-6F64D00D8BF4}" srcOrd="0" destOrd="0" presId="urn:microsoft.com/office/officeart/2005/8/layout/hierarchy1"/>
    <dgm:cxn modelId="{F3E373CD-C757-244D-BA41-CEC313DAE936}" type="presParOf" srcId="{AFB4F1AF-68D4-1A4D-B3D3-6F64D00D8BF4}" destId="{BC9E81B1-A8C2-584F-92E8-60BAD40A3979}" srcOrd="0" destOrd="0" presId="urn:microsoft.com/office/officeart/2005/8/layout/hierarchy1"/>
    <dgm:cxn modelId="{00999DC0-0F2F-EC48-9185-1A544D83455A}" type="presParOf" srcId="{AFB4F1AF-68D4-1A4D-B3D3-6F64D00D8BF4}" destId="{E8B34696-DB96-5C48-9F85-0D924345E920}" srcOrd="1" destOrd="0" presId="urn:microsoft.com/office/officeart/2005/8/layout/hierarchy1"/>
    <dgm:cxn modelId="{63ABEC61-4D5A-3C44-BE6E-1194C6407A9E}" type="presParOf" srcId="{D55EAFCB-F3C0-784E-87CA-6806888C3592}" destId="{A2974E2A-72FE-974F-931F-60B7A8B2A4A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875E9A-CEB2-495A-9FFD-ACCE7166AAC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F2BBC18-5201-4E57-9877-9C38D2BB1418}">
      <dgm:prSet/>
      <dgm:spPr/>
      <dgm:t>
        <a:bodyPr/>
        <a:lstStyle/>
        <a:p>
          <a:pPr>
            <a:lnSpc>
              <a:spcPct val="100000"/>
            </a:lnSpc>
          </a:pPr>
          <a:r>
            <a:rPr lang="en-US"/>
            <a:t>Cultural similarities &gt; geographical proximity between language pairs</a:t>
          </a:r>
        </a:p>
      </dgm:t>
    </dgm:pt>
    <dgm:pt modelId="{42B8E412-AC9F-44EB-917A-91A668B0BD44}" type="parTrans" cxnId="{B368ABD1-80E7-46C0-86FC-88DC7FDB3E2C}">
      <dgm:prSet/>
      <dgm:spPr/>
      <dgm:t>
        <a:bodyPr/>
        <a:lstStyle/>
        <a:p>
          <a:endParaRPr lang="en-US"/>
        </a:p>
      </dgm:t>
    </dgm:pt>
    <dgm:pt modelId="{0B324405-3918-4C02-A7D7-0CC488B7C121}" type="sibTrans" cxnId="{B368ABD1-80E7-46C0-86FC-88DC7FDB3E2C}">
      <dgm:prSet/>
      <dgm:spPr/>
      <dgm:t>
        <a:bodyPr/>
        <a:lstStyle/>
        <a:p>
          <a:pPr>
            <a:lnSpc>
              <a:spcPct val="100000"/>
            </a:lnSpc>
          </a:pPr>
          <a:endParaRPr lang="en-US"/>
        </a:p>
      </dgm:t>
    </dgm:pt>
    <dgm:pt modelId="{2D51C19F-4B07-43C5-BFB2-B2B41350E2B2}">
      <dgm:prSet/>
      <dgm:spPr/>
      <dgm:t>
        <a:bodyPr/>
        <a:lstStyle/>
        <a:p>
          <a:pPr>
            <a:lnSpc>
              <a:spcPct val="100000"/>
            </a:lnSpc>
          </a:pPr>
          <a:r>
            <a:rPr lang="en-US"/>
            <a:t>Concrete words provide better image translatability</a:t>
          </a:r>
        </a:p>
      </dgm:t>
    </dgm:pt>
    <dgm:pt modelId="{009AAAA1-F603-41E5-96AA-B1BA64AC98C6}" type="parTrans" cxnId="{52FCD47B-2847-4383-B20A-4D46300AE0BF}">
      <dgm:prSet/>
      <dgm:spPr/>
      <dgm:t>
        <a:bodyPr/>
        <a:lstStyle/>
        <a:p>
          <a:endParaRPr lang="en-US"/>
        </a:p>
      </dgm:t>
    </dgm:pt>
    <dgm:pt modelId="{A092F61E-ADDC-43D9-9248-971DB8588A43}" type="sibTrans" cxnId="{52FCD47B-2847-4383-B20A-4D46300AE0BF}">
      <dgm:prSet/>
      <dgm:spPr/>
      <dgm:t>
        <a:bodyPr/>
        <a:lstStyle/>
        <a:p>
          <a:pPr>
            <a:lnSpc>
              <a:spcPct val="100000"/>
            </a:lnSpc>
          </a:pPr>
          <a:endParaRPr lang="en-US"/>
        </a:p>
      </dgm:t>
    </dgm:pt>
    <dgm:pt modelId="{3628B5A8-F3DF-423A-86F6-7D364598B742}">
      <dgm:prSet/>
      <dgm:spPr/>
      <dgm:t>
        <a:bodyPr/>
        <a:lstStyle/>
        <a:p>
          <a:pPr>
            <a:lnSpc>
              <a:spcPct val="100000"/>
            </a:lnSpc>
          </a:pPr>
          <a:r>
            <a:rPr lang="en-US"/>
            <a:t>Image-aided machine translation can provide better context</a:t>
          </a:r>
        </a:p>
      </dgm:t>
    </dgm:pt>
    <dgm:pt modelId="{DFE3D003-5A7B-41C1-AA3C-EDC0F1247B4C}" type="parTrans" cxnId="{C75991F9-3209-44F4-85D1-2525F0B304B7}">
      <dgm:prSet/>
      <dgm:spPr/>
      <dgm:t>
        <a:bodyPr/>
        <a:lstStyle/>
        <a:p>
          <a:endParaRPr lang="en-US"/>
        </a:p>
      </dgm:t>
    </dgm:pt>
    <dgm:pt modelId="{AA793B7D-F4AC-49EC-A275-C7583926C6E2}" type="sibTrans" cxnId="{C75991F9-3209-44F4-85D1-2525F0B304B7}">
      <dgm:prSet/>
      <dgm:spPr/>
      <dgm:t>
        <a:bodyPr/>
        <a:lstStyle/>
        <a:p>
          <a:endParaRPr lang="en-US"/>
        </a:p>
      </dgm:t>
    </dgm:pt>
    <dgm:pt modelId="{048EAD65-A7B1-4756-85B2-BA48FB386DE9}" type="pres">
      <dgm:prSet presAssocID="{BC875E9A-CEB2-495A-9FFD-ACCE7166AACC}" presName="root" presStyleCnt="0">
        <dgm:presLayoutVars>
          <dgm:dir/>
          <dgm:resizeHandles val="exact"/>
        </dgm:presLayoutVars>
      </dgm:prSet>
      <dgm:spPr/>
    </dgm:pt>
    <dgm:pt modelId="{A103EC6D-8CDB-4A8D-98A9-8A92DF0334B7}" type="pres">
      <dgm:prSet presAssocID="{DF2BBC18-5201-4E57-9877-9C38D2BB1418}" presName="compNode" presStyleCnt="0"/>
      <dgm:spPr/>
    </dgm:pt>
    <dgm:pt modelId="{E256F3D9-359B-48A6-B86B-8D6E705D2088}" type="pres">
      <dgm:prSet presAssocID="{DF2BBC18-5201-4E57-9877-9C38D2BB1418}" presName="bgRect" presStyleLbl="bgShp" presStyleIdx="0" presStyleCnt="3"/>
      <dgm:spPr/>
    </dgm:pt>
    <dgm:pt modelId="{C3397A0B-1B6C-407F-9325-B5B8611E71A5}" type="pres">
      <dgm:prSet presAssocID="{DF2BBC18-5201-4E57-9877-9C38D2BB14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arth Globe Americas"/>
        </a:ext>
      </dgm:extLst>
    </dgm:pt>
    <dgm:pt modelId="{908329C5-4C12-4830-B4C9-C53143E6EA8D}" type="pres">
      <dgm:prSet presAssocID="{DF2BBC18-5201-4E57-9877-9C38D2BB1418}" presName="spaceRect" presStyleCnt="0"/>
      <dgm:spPr/>
    </dgm:pt>
    <dgm:pt modelId="{64CFCDE0-C3D8-4AFA-959A-5E8013100D6F}" type="pres">
      <dgm:prSet presAssocID="{DF2BBC18-5201-4E57-9877-9C38D2BB1418}" presName="parTx" presStyleLbl="revTx" presStyleIdx="0" presStyleCnt="3">
        <dgm:presLayoutVars>
          <dgm:chMax val="0"/>
          <dgm:chPref val="0"/>
        </dgm:presLayoutVars>
      </dgm:prSet>
      <dgm:spPr/>
    </dgm:pt>
    <dgm:pt modelId="{C035D6BA-3E21-4A05-90A7-75F60E596053}" type="pres">
      <dgm:prSet presAssocID="{0B324405-3918-4C02-A7D7-0CC488B7C121}" presName="sibTrans" presStyleCnt="0"/>
      <dgm:spPr/>
    </dgm:pt>
    <dgm:pt modelId="{86B52BA2-D8D5-4D31-B2EE-E6B118BDB141}" type="pres">
      <dgm:prSet presAssocID="{2D51C19F-4B07-43C5-BFB2-B2B41350E2B2}" presName="compNode" presStyleCnt="0"/>
      <dgm:spPr/>
    </dgm:pt>
    <dgm:pt modelId="{F60A004E-6725-4907-AD17-DFA0AB78F703}" type="pres">
      <dgm:prSet presAssocID="{2D51C19F-4B07-43C5-BFB2-B2B41350E2B2}" presName="bgRect" presStyleLbl="bgShp" presStyleIdx="1" presStyleCnt="3"/>
      <dgm:spPr/>
    </dgm:pt>
    <dgm:pt modelId="{4D55F845-641D-40E8-BAA9-805D7BB09F33}" type="pres">
      <dgm:prSet presAssocID="{2D51C19F-4B07-43C5-BFB2-B2B41350E2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5B43C069-4856-4472-948D-E04E280275D9}" type="pres">
      <dgm:prSet presAssocID="{2D51C19F-4B07-43C5-BFB2-B2B41350E2B2}" presName="spaceRect" presStyleCnt="0"/>
      <dgm:spPr/>
    </dgm:pt>
    <dgm:pt modelId="{89F70F47-F2FB-42AD-A6F8-131955DECA75}" type="pres">
      <dgm:prSet presAssocID="{2D51C19F-4B07-43C5-BFB2-B2B41350E2B2}" presName="parTx" presStyleLbl="revTx" presStyleIdx="1" presStyleCnt="3">
        <dgm:presLayoutVars>
          <dgm:chMax val="0"/>
          <dgm:chPref val="0"/>
        </dgm:presLayoutVars>
      </dgm:prSet>
      <dgm:spPr/>
    </dgm:pt>
    <dgm:pt modelId="{5BE5639D-E036-4EF4-8BE2-E861A98814FA}" type="pres">
      <dgm:prSet presAssocID="{A092F61E-ADDC-43D9-9248-971DB8588A43}" presName="sibTrans" presStyleCnt="0"/>
      <dgm:spPr/>
    </dgm:pt>
    <dgm:pt modelId="{BEBA99A1-0617-4858-9AD4-9A341720D856}" type="pres">
      <dgm:prSet presAssocID="{3628B5A8-F3DF-423A-86F6-7D364598B742}" presName="compNode" presStyleCnt="0"/>
      <dgm:spPr/>
    </dgm:pt>
    <dgm:pt modelId="{FFEE5745-6D26-4A5D-B61B-839708542BCD}" type="pres">
      <dgm:prSet presAssocID="{3628B5A8-F3DF-423A-86F6-7D364598B742}" presName="bgRect" presStyleLbl="bgShp" presStyleIdx="2" presStyleCnt="3"/>
      <dgm:spPr/>
    </dgm:pt>
    <dgm:pt modelId="{E28D02B0-6A59-4B98-A206-7EE86418558E}" type="pres">
      <dgm:prSet presAssocID="{3628B5A8-F3DF-423A-86F6-7D364598B7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E045401F-0CC3-4D40-BE0B-71E2EEC4773F}" type="pres">
      <dgm:prSet presAssocID="{3628B5A8-F3DF-423A-86F6-7D364598B742}" presName="spaceRect" presStyleCnt="0"/>
      <dgm:spPr/>
    </dgm:pt>
    <dgm:pt modelId="{D428FB89-1621-48EF-9184-1D32AD3C6B02}" type="pres">
      <dgm:prSet presAssocID="{3628B5A8-F3DF-423A-86F6-7D364598B742}" presName="parTx" presStyleLbl="revTx" presStyleIdx="2" presStyleCnt="3">
        <dgm:presLayoutVars>
          <dgm:chMax val="0"/>
          <dgm:chPref val="0"/>
        </dgm:presLayoutVars>
      </dgm:prSet>
      <dgm:spPr/>
    </dgm:pt>
  </dgm:ptLst>
  <dgm:cxnLst>
    <dgm:cxn modelId="{DB2CCC25-C15E-F246-A5D6-2E3E2EA42C2B}" type="presOf" srcId="{3628B5A8-F3DF-423A-86F6-7D364598B742}" destId="{D428FB89-1621-48EF-9184-1D32AD3C6B02}" srcOrd="0" destOrd="0" presId="urn:microsoft.com/office/officeart/2018/2/layout/IconVerticalSolidList"/>
    <dgm:cxn modelId="{59F09A5F-8BD7-7342-86E5-9E49D6369928}" type="presOf" srcId="{BC875E9A-CEB2-495A-9FFD-ACCE7166AACC}" destId="{048EAD65-A7B1-4756-85B2-BA48FB386DE9}" srcOrd="0" destOrd="0" presId="urn:microsoft.com/office/officeart/2018/2/layout/IconVerticalSolidList"/>
    <dgm:cxn modelId="{52FCD47B-2847-4383-B20A-4D46300AE0BF}" srcId="{BC875E9A-CEB2-495A-9FFD-ACCE7166AACC}" destId="{2D51C19F-4B07-43C5-BFB2-B2B41350E2B2}" srcOrd="1" destOrd="0" parTransId="{009AAAA1-F603-41E5-96AA-B1BA64AC98C6}" sibTransId="{A092F61E-ADDC-43D9-9248-971DB8588A43}"/>
    <dgm:cxn modelId="{B85AC891-F8EA-5144-96C8-E31D60A3602F}" type="presOf" srcId="{2D51C19F-4B07-43C5-BFB2-B2B41350E2B2}" destId="{89F70F47-F2FB-42AD-A6F8-131955DECA75}" srcOrd="0" destOrd="0" presId="urn:microsoft.com/office/officeart/2018/2/layout/IconVerticalSolidList"/>
    <dgm:cxn modelId="{982169A7-5C97-E54C-97EF-B908A9CE2B29}" type="presOf" srcId="{DF2BBC18-5201-4E57-9877-9C38D2BB1418}" destId="{64CFCDE0-C3D8-4AFA-959A-5E8013100D6F}" srcOrd="0" destOrd="0" presId="urn:microsoft.com/office/officeart/2018/2/layout/IconVerticalSolidList"/>
    <dgm:cxn modelId="{B368ABD1-80E7-46C0-86FC-88DC7FDB3E2C}" srcId="{BC875E9A-CEB2-495A-9FFD-ACCE7166AACC}" destId="{DF2BBC18-5201-4E57-9877-9C38D2BB1418}" srcOrd="0" destOrd="0" parTransId="{42B8E412-AC9F-44EB-917A-91A668B0BD44}" sibTransId="{0B324405-3918-4C02-A7D7-0CC488B7C121}"/>
    <dgm:cxn modelId="{C75991F9-3209-44F4-85D1-2525F0B304B7}" srcId="{BC875E9A-CEB2-495A-9FFD-ACCE7166AACC}" destId="{3628B5A8-F3DF-423A-86F6-7D364598B742}" srcOrd="2" destOrd="0" parTransId="{DFE3D003-5A7B-41C1-AA3C-EDC0F1247B4C}" sibTransId="{AA793B7D-F4AC-49EC-A275-C7583926C6E2}"/>
    <dgm:cxn modelId="{FADF2E88-A441-9646-8A11-BB386B86AB2F}" type="presParOf" srcId="{048EAD65-A7B1-4756-85B2-BA48FB386DE9}" destId="{A103EC6D-8CDB-4A8D-98A9-8A92DF0334B7}" srcOrd="0" destOrd="0" presId="urn:microsoft.com/office/officeart/2018/2/layout/IconVerticalSolidList"/>
    <dgm:cxn modelId="{7E1F4022-7A8E-AC4F-8073-F8C8C2D460EB}" type="presParOf" srcId="{A103EC6D-8CDB-4A8D-98A9-8A92DF0334B7}" destId="{E256F3D9-359B-48A6-B86B-8D6E705D2088}" srcOrd="0" destOrd="0" presId="urn:microsoft.com/office/officeart/2018/2/layout/IconVerticalSolidList"/>
    <dgm:cxn modelId="{21CEA2A0-BDD6-D24C-8669-ABFAB280B9A1}" type="presParOf" srcId="{A103EC6D-8CDB-4A8D-98A9-8A92DF0334B7}" destId="{C3397A0B-1B6C-407F-9325-B5B8611E71A5}" srcOrd="1" destOrd="0" presId="urn:microsoft.com/office/officeart/2018/2/layout/IconVerticalSolidList"/>
    <dgm:cxn modelId="{44D53B7E-D67D-2347-ACEA-2A59F5490100}" type="presParOf" srcId="{A103EC6D-8CDB-4A8D-98A9-8A92DF0334B7}" destId="{908329C5-4C12-4830-B4C9-C53143E6EA8D}" srcOrd="2" destOrd="0" presId="urn:microsoft.com/office/officeart/2018/2/layout/IconVerticalSolidList"/>
    <dgm:cxn modelId="{7B3E6A51-D55F-614F-BF3D-561F9D00F67F}" type="presParOf" srcId="{A103EC6D-8CDB-4A8D-98A9-8A92DF0334B7}" destId="{64CFCDE0-C3D8-4AFA-959A-5E8013100D6F}" srcOrd="3" destOrd="0" presId="urn:microsoft.com/office/officeart/2018/2/layout/IconVerticalSolidList"/>
    <dgm:cxn modelId="{CDE50F79-F7C0-DE48-9AC0-03F427CEE637}" type="presParOf" srcId="{048EAD65-A7B1-4756-85B2-BA48FB386DE9}" destId="{C035D6BA-3E21-4A05-90A7-75F60E596053}" srcOrd="1" destOrd="0" presId="urn:microsoft.com/office/officeart/2018/2/layout/IconVerticalSolidList"/>
    <dgm:cxn modelId="{BB43148C-179E-5646-BAD5-4BA0BCCAA238}" type="presParOf" srcId="{048EAD65-A7B1-4756-85B2-BA48FB386DE9}" destId="{86B52BA2-D8D5-4D31-B2EE-E6B118BDB141}" srcOrd="2" destOrd="0" presId="urn:microsoft.com/office/officeart/2018/2/layout/IconVerticalSolidList"/>
    <dgm:cxn modelId="{D3F0FCFE-3945-B940-9AA4-4BE111FFCF62}" type="presParOf" srcId="{86B52BA2-D8D5-4D31-B2EE-E6B118BDB141}" destId="{F60A004E-6725-4907-AD17-DFA0AB78F703}" srcOrd="0" destOrd="0" presId="urn:microsoft.com/office/officeart/2018/2/layout/IconVerticalSolidList"/>
    <dgm:cxn modelId="{379622F8-7B11-AB4C-A732-B969C26154F4}" type="presParOf" srcId="{86B52BA2-D8D5-4D31-B2EE-E6B118BDB141}" destId="{4D55F845-641D-40E8-BAA9-805D7BB09F33}" srcOrd="1" destOrd="0" presId="urn:microsoft.com/office/officeart/2018/2/layout/IconVerticalSolidList"/>
    <dgm:cxn modelId="{6B278904-ABF7-F745-9DDE-851D406C71E3}" type="presParOf" srcId="{86B52BA2-D8D5-4D31-B2EE-E6B118BDB141}" destId="{5B43C069-4856-4472-948D-E04E280275D9}" srcOrd="2" destOrd="0" presId="urn:microsoft.com/office/officeart/2018/2/layout/IconVerticalSolidList"/>
    <dgm:cxn modelId="{FDA1D5A2-79C1-4542-8C98-FEA48479167F}" type="presParOf" srcId="{86B52BA2-D8D5-4D31-B2EE-E6B118BDB141}" destId="{89F70F47-F2FB-42AD-A6F8-131955DECA75}" srcOrd="3" destOrd="0" presId="urn:microsoft.com/office/officeart/2018/2/layout/IconVerticalSolidList"/>
    <dgm:cxn modelId="{99DCE4E8-D1F1-A440-917A-802DF6973DDB}" type="presParOf" srcId="{048EAD65-A7B1-4756-85B2-BA48FB386DE9}" destId="{5BE5639D-E036-4EF4-8BE2-E861A98814FA}" srcOrd="3" destOrd="0" presId="urn:microsoft.com/office/officeart/2018/2/layout/IconVerticalSolidList"/>
    <dgm:cxn modelId="{5D537944-8598-5F42-B510-C864C4E82310}" type="presParOf" srcId="{048EAD65-A7B1-4756-85B2-BA48FB386DE9}" destId="{BEBA99A1-0617-4858-9AD4-9A341720D856}" srcOrd="4" destOrd="0" presId="urn:microsoft.com/office/officeart/2018/2/layout/IconVerticalSolidList"/>
    <dgm:cxn modelId="{692E3612-08A8-664C-A5B8-635F4C19D4B3}" type="presParOf" srcId="{BEBA99A1-0617-4858-9AD4-9A341720D856}" destId="{FFEE5745-6D26-4A5D-B61B-839708542BCD}" srcOrd="0" destOrd="0" presId="urn:microsoft.com/office/officeart/2018/2/layout/IconVerticalSolidList"/>
    <dgm:cxn modelId="{785548E0-D908-4340-BB96-4661B49A4BC4}" type="presParOf" srcId="{BEBA99A1-0617-4858-9AD4-9A341720D856}" destId="{E28D02B0-6A59-4B98-A206-7EE86418558E}" srcOrd="1" destOrd="0" presId="urn:microsoft.com/office/officeart/2018/2/layout/IconVerticalSolidList"/>
    <dgm:cxn modelId="{E795D81B-A61B-C24A-9728-D0648740E829}" type="presParOf" srcId="{BEBA99A1-0617-4858-9AD4-9A341720D856}" destId="{E045401F-0CC3-4D40-BE0B-71E2EEC4773F}" srcOrd="2" destOrd="0" presId="urn:microsoft.com/office/officeart/2018/2/layout/IconVerticalSolidList"/>
    <dgm:cxn modelId="{DEA74D6F-4CD2-FC49-B980-E8D7FF475FCB}" type="presParOf" srcId="{BEBA99A1-0617-4858-9AD4-9A341720D856}" destId="{D428FB89-1621-48EF-9184-1D32AD3C6B0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3AF23-5F95-4DB0-8DB0-65BD7A39C297}">
      <dsp:nvSpPr>
        <dsp:cNvPr id="0" name=""/>
        <dsp:cNvSpPr/>
      </dsp:nvSpPr>
      <dsp:spPr>
        <a:xfrm>
          <a:off x="952230" y="379130"/>
          <a:ext cx="1453057" cy="1453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FBA35E-1C00-4488-ADD8-D6DEE80C66CA}">
      <dsp:nvSpPr>
        <dsp:cNvPr id="0" name=""/>
        <dsp:cNvSpPr/>
      </dsp:nvSpPr>
      <dsp:spPr>
        <a:xfrm>
          <a:off x="64250" y="2215800"/>
          <a:ext cx="3229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98 languages</a:t>
          </a:r>
        </a:p>
      </dsp:txBody>
      <dsp:txXfrm>
        <a:off x="64250" y="2215800"/>
        <a:ext cx="3229016" cy="720000"/>
      </dsp:txXfrm>
    </dsp:sp>
    <dsp:sp modelId="{4493321D-C6E4-4AC2-8A88-04891B915C53}">
      <dsp:nvSpPr>
        <dsp:cNvPr id="0" name=""/>
        <dsp:cNvSpPr/>
      </dsp:nvSpPr>
      <dsp:spPr>
        <a:xfrm>
          <a:off x="4746324" y="379130"/>
          <a:ext cx="1453057" cy="1453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13FF84-1300-4E8B-9080-E75F6BB686DB}">
      <dsp:nvSpPr>
        <dsp:cNvPr id="0" name=""/>
        <dsp:cNvSpPr/>
      </dsp:nvSpPr>
      <dsp:spPr>
        <a:xfrm>
          <a:off x="3858345" y="2215800"/>
          <a:ext cx="3229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10,000 words per language</a:t>
          </a:r>
        </a:p>
      </dsp:txBody>
      <dsp:txXfrm>
        <a:off x="3858345" y="2215800"/>
        <a:ext cx="3229016" cy="720000"/>
      </dsp:txXfrm>
    </dsp:sp>
    <dsp:sp modelId="{6AD1536C-56EF-47BC-93D2-105BF90F0A4F}">
      <dsp:nvSpPr>
        <dsp:cNvPr id="0" name=""/>
        <dsp:cNvSpPr/>
      </dsp:nvSpPr>
      <dsp:spPr>
        <a:xfrm>
          <a:off x="8540419" y="379130"/>
          <a:ext cx="1453057" cy="14530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7EBCD1-6D55-4683-90AF-2D87CB53231F}">
      <dsp:nvSpPr>
        <dsp:cNvPr id="0" name=""/>
        <dsp:cNvSpPr/>
      </dsp:nvSpPr>
      <dsp:spPr>
        <a:xfrm>
          <a:off x="7652439" y="2215800"/>
          <a:ext cx="3229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100 images per word</a:t>
          </a:r>
        </a:p>
      </dsp:txBody>
      <dsp:txXfrm>
        <a:off x="7652439" y="2215800"/>
        <a:ext cx="322901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8407E-9E9B-3A4E-9B48-60BE78F1F907}">
      <dsp:nvSpPr>
        <dsp:cNvPr id="0" name=""/>
        <dsp:cNvSpPr/>
      </dsp:nvSpPr>
      <dsp:spPr>
        <a:xfrm>
          <a:off x="2962393" y="1276459"/>
          <a:ext cx="1226713" cy="583804"/>
        </a:xfrm>
        <a:custGeom>
          <a:avLst/>
          <a:gdLst/>
          <a:ahLst/>
          <a:cxnLst/>
          <a:rect l="0" t="0" r="0" b="0"/>
          <a:pathLst>
            <a:path>
              <a:moveTo>
                <a:pt x="0" y="0"/>
              </a:moveTo>
              <a:lnTo>
                <a:pt x="0" y="397845"/>
              </a:lnTo>
              <a:lnTo>
                <a:pt x="1226713" y="397845"/>
              </a:lnTo>
              <a:lnTo>
                <a:pt x="1226713" y="58380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A603F0-7F20-D148-933A-942191B9B785}">
      <dsp:nvSpPr>
        <dsp:cNvPr id="0" name=""/>
        <dsp:cNvSpPr/>
      </dsp:nvSpPr>
      <dsp:spPr>
        <a:xfrm>
          <a:off x="1735680" y="1276459"/>
          <a:ext cx="1226713" cy="583804"/>
        </a:xfrm>
        <a:custGeom>
          <a:avLst/>
          <a:gdLst/>
          <a:ahLst/>
          <a:cxnLst/>
          <a:rect l="0" t="0" r="0" b="0"/>
          <a:pathLst>
            <a:path>
              <a:moveTo>
                <a:pt x="1226713" y="0"/>
              </a:moveTo>
              <a:lnTo>
                <a:pt x="1226713" y="397845"/>
              </a:lnTo>
              <a:lnTo>
                <a:pt x="0" y="397845"/>
              </a:lnTo>
              <a:lnTo>
                <a:pt x="0" y="58380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2E9A84-C447-9344-A068-3824B0A98569}">
      <dsp:nvSpPr>
        <dsp:cNvPr id="0" name=""/>
        <dsp:cNvSpPr/>
      </dsp:nvSpPr>
      <dsp:spPr>
        <a:xfrm>
          <a:off x="1958718" y="1792"/>
          <a:ext cx="2007349" cy="1274666"/>
        </a:xfrm>
        <a:prstGeom prst="roundRect">
          <a:avLst>
            <a:gd name="adj" fmla="val 10000"/>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5D22DE-83A6-364B-ADBA-6E20FDF1A64F}">
      <dsp:nvSpPr>
        <dsp:cNvPr id="0" name=""/>
        <dsp:cNvSpPr/>
      </dsp:nvSpPr>
      <dsp:spPr>
        <a:xfrm>
          <a:off x="2181757" y="213679"/>
          <a:ext cx="2007349" cy="1274666"/>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Image Translatability</a:t>
          </a:r>
        </a:p>
      </dsp:txBody>
      <dsp:txXfrm>
        <a:off x="2219091" y="251013"/>
        <a:ext cx="1932681" cy="1199998"/>
      </dsp:txXfrm>
    </dsp:sp>
    <dsp:sp modelId="{0025BB64-AF00-AD4F-B7AB-6EBEA1485DBD}">
      <dsp:nvSpPr>
        <dsp:cNvPr id="0" name=""/>
        <dsp:cNvSpPr/>
      </dsp:nvSpPr>
      <dsp:spPr>
        <a:xfrm>
          <a:off x="732005" y="1860263"/>
          <a:ext cx="2007349" cy="1274666"/>
        </a:xfrm>
        <a:prstGeom prst="roundRect">
          <a:avLst>
            <a:gd name="adj" fmla="val 10000"/>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A3344A-1EDE-524F-B58E-C796F118081A}">
      <dsp:nvSpPr>
        <dsp:cNvPr id="0" name=""/>
        <dsp:cNvSpPr/>
      </dsp:nvSpPr>
      <dsp:spPr>
        <a:xfrm>
          <a:off x="955044" y="2072149"/>
          <a:ext cx="2007349" cy="1274666"/>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Inter-Cluster Similarity</a:t>
          </a:r>
        </a:p>
      </dsp:txBody>
      <dsp:txXfrm>
        <a:off x="992378" y="2109483"/>
        <a:ext cx="1932681" cy="1199998"/>
      </dsp:txXfrm>
    </dsp:sp>
    <dsp:sp modelId="{BC9E81B1-A8C2-584F-92E8-60BAD40A3979}">
      <dsp:nvSpPr>
        <dsp:cNvPr id="0" name=""/>
        <dsp:cNvSpPr/>
      </dsp:nvSpPr>
      <dsp:spPr>
        <a:xfrm>
          <a:off x="3185432" y="1860263"/>
          <a:ext cx="2007349" cy="1274666"/>
        </a:xfrm>
        <a:prstGeom prst="roundRect">
          <a:avLst>
            <a:gd name="adj" fmla="val 10000"/>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8B34696-DB96-5C48-9F85-0D924345E920}">
      <dsp:nvSpPr>
        <dsp:cNvPr id="0" name=""/>
        <dsp:cNvSpPr/>
      </dsp:nvSpPr>
      <dsp:spPr>
        <a:xfrm>
          <a:off x="3408471" y="2072149"/>
          <a:ext cx="2007349" cy="1274666"/>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Intra-cluster Similarity</a:t>
          </a:r>
        </a:p>
      </dsp:txBody>
      <dsp:txXfrm>
        <a:off x="3445805" y="2109483"/>
        <a:ext cx="1932681" cy="11999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6F3D9-359B-48A6-B86B-8D6E705D2088}">
      <dsp:nvSpPr>
        <dsp:cNvPr id="0" name=""/>
        <dsp:cNvSpPr/>
      </dsp:nvSpPr>
      <dsp:spPr>
        <a:xfrm>
          <a:off x="0" y="404"/>
          <a:ext cx="10945707" cy="94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97A0B-1B6C-407F-9325-B5B8611E71A5}">
      <dsp:nvSpPr>
        <dsp:cNvPr id="0" name=""/>
        <dsp:cNvSpPr/>
      </dsp:nvSpPr>
      <dsp:spPr>
        <a:xfrm>
          <a:off x="286434" y="213455"/>
          <a:ext cx="520790" cy="5207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FCDE0-C3D8-4AFA-959A-5E8013100D6F}">
      <dsp:nvSpPr>
        <dsp:cNvPr id="0" name=""/>
        <dsp:cNvSpPr/>
      </dsp:nvSpPr>
      <dsp:spPr>
        <a:xfrm>
          <a:off x="1093660" y="404"/>
          <a:ext cx="9852046" cy="94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13" tIns="100213" rIns="100213" bIns="100213" numCol="1" spcCol="1270" anchor="ctr" anchorCtr="0">
          <a:noAutofit/>
        </a:bodyPr>
        <a:lstStyle/>
        <a:p>
          <a:pPr marL="0" lvl="0" indent="0" algn="l" defTabSz="1111250">
            <a:lnSpc>
              <a:spcPct val="100000"/>
            </a:lnSpc>
            <a:spcBef>
              <a:spcPct val="0"/>
            </a:spcBef>
            <a:spcAft>
              <a:spcPct val="35000"/>
            </a:spcAft>
            <a:buNone/>
          </a:pPr>
          <a:r>
            <a:rPr lang="en-US" sz="2500" kern="1200"/>
            <a:t>Cultural similarities &gt; geographical proximity between language pairs</a:t>
          </a:r>
        </a:p>
      </dsp:txBody>
      <dsp:txXfrm>
        <a:off x="1093660" y="404"/>
        <a:ext cx="9852046" cy="946891"/>
      </dsp:txXfrm>
    </dsp:sp>
    <dsp:sp modelId="{F60A004E-6725-4907-AD17-DFA0AB78F703}">
      <dsp:nvSpPr>
        <dsp:cNvPr id="0" name=""/>
        <dsp:cNvSpPr/>
      </dsp:nvSpPr>
      <dsp:spPr>
        <a:xfrm>
          <a:off x="0" y="1184019"/>
          <a:ext cx="10945707" cy="94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5F845-641D-40E8-BAA9-805D7BB09F33}">
      <dsp:nvSpPr>
        <dsp:cNvPr id="0" name=""/>
        <dsp:cNvSpPr/>
      </dsp:nvSpPr>
      <dsp:spPr>
        <a:xfrm>
          <a:off x="286434" y="1397070"/>
          <a:ext cx="520790" cy="5207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F70F47-F2FB-42AD-A6F8-131955DECA75}">
      <dsp:nvSpPr>
        <dsp:cNvPr id="0" name=""/>
        <dsp:cNvSpPr/>
      </dsp:nvSpPr>
      <dsp:spPr>
        <a:xfrm>
          <a:off x="1093660" y="1184019"/>
          <a:ext cx="9852046" cy="94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13" tIns="100213" rIns="100213" bIns="100213" numCol="1" spcCol="1270" anchor="ctr" anchorCtr="0">
          <a:noAutofit/>
        </a:bodyPr>
        <a:lstStyle/>
        <a:p>
          <a:pPr marL="0" lvl="0" indent="0" algn="l" defTabSz="1111250">
            <a:lnSpc>
              <a:spcPct val="100000"/>
            </a:lnSpc>
            <a:spcBef>
              <a:spcPct val="0"/>
            </a:spcBef>
            <a:spcAft>
              <a:spcPct val="35000"/>
            </a:spcAft>
            <a:buNone/>
          </a:pPr>
          <a:r>
            <a:rPr lang="en-US" sz="2500" kern="1200"/>
            <a:t>Concrete words provide better image translatability</a:t>
          </a:r>
        </a:p>
      </dsp:txBody>
      <dsp:txXfrm>
        <a:off x="1093660" y="1184019"/>
        <a:ext cx="9852046" cy="946891"/>
      </dsp:txXfrm>
    </dsp:sp>
    <dsp:sp modelId="{FFEE5745-6D26-4A5D-B61B-839708542BCD}">
      <dsp:nvSpPr>
        <dsp:cNvPr id="0" name=""/>
        <dsp:cNvSpPr/>
      </dsp:nvSpPr>
      <dsp:spPr>
        <a:xfrm>
          <a:off x="0" y="2367634"/>
          <a:ext cx="10945707" cy="94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8D02B0-6A59-4B98-A206-7EE86418558E}">
      <dsp:nvSpPr>
        <dsp:cNvPr id="0" name=""/>
        <dsp:cNvSpPr/>
      </dsp:nvSpPr>
      <dsp:spPr>
        <a:xfrm>
          <a:off x="286434" y="2580685"/>
          <a:ext cx="520790" cy="5207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28FB89-1621-48EF-9184-1D32AD3C6B02}">
      <dsp:nvSpPr>
        <dsp:cNvPr id="0" name=""/>
        <dsp:cNvSpPr/>
      </dsp:nvSpPr>
      <dsp:spPr>
        <a:xfrm>
          <a:off x="1093660" y="2367634"/>
          <a:ext cx="9852046" cy="94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213" tIns="100213" rIns="100213" bIns="100213" numCol="1" spcCol="1270" anchor="ctr" anchorCtr="0">
          <a:noAutofit/>
        </a:bodyPr>
        <a:lstStyle/>
        <a:p>
          <a:pPr marL="0" lvl="0" indent="0" algn="l" defTabSz="1111250">
            <a:lnSpc>
              <a:spcPct val="100000"/>
            </a:lnSpc>
            <a:spcBef>
              <a:spcPct val="0"/>
            </a:spcBef>
            <a:spcAft>
              <a:spcPct val="35000"/>
            </a:spcAft>
            <a:buNone/>
          </a:pPr>
          <a:r>
            <a:rPr lang="en-US" sz="2500" kern="1200"/>
            <a:t>Image-aided machine translation can provide better context</a:t>
          </a:r>
        </a:p>
      </dsp:txBody>
      <dsp:txXfrm>
        <a:off x="1093660" y="2367634"/>
        <a:ext cx="9852046" cy="9468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635625" cy="4889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366000" y="0"/>
            <a:ext cx="5635625" cy="488950"/>
          </a:xfrm>
          <a:prstGeom prst="rect">
            <a:avLst/>
          </a:prstGeom>
        </p:spPr>
        <p:txBody>
          <a:bodyPr vert="horz" lIns="91440" tIns="45720" rIns="91440" bIns="45720" rtlCol="0"/>
          <a:lstStyle>
            <a:lvl1pPr algn="r">
              <a:defRPr sz="1200"/>
            </a:lvl1pPr>
          </a:lstStyle>
          <a:p>
            <a:fld id="{2DE5EF05-D26A-7C43-ADA9-DBFD158F6316}" type="datetimeFigureOut">
              <a:rPr lang="en-US" smtClean="0"/>
              <a:t>4/11/22</a:t>
            </a:fld>
            <a:endParaRPr lang="en-US"/>
          </a:p>
        </p:txBody>
      </p:sp>
      <p:sp>
        <p:nvSpPr>
          <p:cNvPr id="4" name="Slide Image Placeholder 3"/>
          <p:cNvSpPr>
            <a:spLocks noGrp="1" noRot="1" noChangeAspect="1"/>
          </p:cNvSpPr>
          <p:nvPr>
            <p:ph type="sldImg" idx="2"/>
          </p:nvPr>
        </p:nvSpPr>
        <p:spPr>
          <a:xfrm>
            <a:off x="4306888" y="1219200"/>
            <a:ext cx="4391025" cy="32924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300163" y="4694238"/>
            <a:ext cx="10404475" cy="38401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264650"/>
            <a:ext cx="5635625" cy="4889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366000" y="9264650"/>
            <a:ext cx="5635625" cy="488950"/>
          </a:xfrm>
          <a:prstGeom prst="rect">
            <a:avLst/>
          </a:prstGeom>
        </p:spPr>
        <p:txBody>
          <a:bodyPr vert="horz" lIns="91440" tIns="45720" rIns="91440" bIns="45720" rtlCol="0" anchor="b"/>
          <a:lstStyle>
            <a:lvl1pPr algn="r">
              <a:defRPr sz="1200"/>
            </a:lvl1pPr>
          </a:lstStyle>
          <a:p>
            <a:fld id="{8001E5A0-677B-1E41-A6E7-F7A31D8AE574}" type="slidenum">
              <a:rPr lang="en-US" smtClean="0"/>
              <a:t>‹#›</a:t>
            </a:fld>
            <a:endParaRPr lang="en-US"/>
          </a:p>
        </p:txBody>
      </p:sp>
    </p:spTree>
    <p:extLst>
      <p:ext uri="{BB962C8B-B14F-4D97-AF65-F5344CB8AC3E}">
        <p14:creationId xmlns:p14="http://schemas.microsoft.com/office/powerpoint/2010/main" val="58818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68a2465bc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68a2465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7759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3525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68a2465bc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68a2465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5869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91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512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424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69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339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55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674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99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6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72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669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746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149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481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857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842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9964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039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68a2465bc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68a2465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004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771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come across this Indonesian phrase, you don't know. first thing you may do is pop it in to Google translate, and it spits out "dawn attack". But, if you were to look up the images for the phrase.</a:t>
            </a:r>
          </a:p>
        </p:txBody>
      </p:sp>
      <p:sp>
        <p:nvSpPr>
          <p:cNvPr id="4" name="Slide Number Placeholder 3"/>
          <p:cNvSpPr>
            <a:spLocks noGrp="1"/>
          </p:cNvSpPr>
          <p:nvPr>
            <p:ph type="sldNum" sz="quarter" idx="5"/>
          </p:nvPr>
        </p:nvSpPr>
        <p:spPr/>
        <p:txBody>
          <a:bodyPr/>
          <a:lstStyle/>
          <a:p>
            <a:fld id="{D468785E-13AF-CD46-9BA0-2F5CC02BFA5C}" type="slidenum">
              <a:rPr lang="en-US" smtClean="0"/>
              <a:t>30</a:t>
            </a:fld>
            <a:endParaRPr lang="en-US"/>
          </a:p>
        </p:txBody>
      </p:sp>
    </p:spTree>
    <p:extLst>
      <p:ext uri="{BB962C8B-B14F-4D97-AF65-F5344CB8AC3E}">
        <p14:creationId xmlns:p14="http://schemas.microsoft.com/office/powerpoint/2010/main" val="866919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images, you can see that </a:t>
            </a:r>
            <a:r>
              <a:rPr lang="en-US" dirty="0" err="1"/>
              <a:t>serangan</a:t>
            </a:r>
            <a:r>
              <a:rPr lang="en-US" dirty="0"/>
              <a:t> </a:t>
            </a:r>
            <a:r>
              <a:rPr lang="en-US" dirty="0" err="1"/>
              <a:t>fajar</a:t>
            </a:r>
            <a:r>
              <a:rPr lang="en-US" dirty="0"/>
              <a:t> doesn't mean dawn attack. Instead, it should have been translated to bribing, political corruption or something of the sort. </a:t>
            </a:r>
          </a:p>
        </p:txBody>
      </p:sp>
      <p:sp>
        <p:nvSpPr>
          <p:cNvPr id="4" name="Slide Number Placeholder 3"/>
          <p:cNvSpPr>
            <a:spLocks noGrp="1"/>
          </p:cNvSpPr>
          <p:nvPr>
            <p:ph type="sldNum" sz="quarter" idx="5"/>
          </p:nvPr>
        </p:nvSpPr>
        <p:spPr/>
        <p:txBody>
          <a:bodyPr/>
          <a:lstStyle/>
          <a:p>
            <a:fld id="{D468785E-13AF-CD46-9BA0-2F5CC02BFA5C}" type="slidenum">
              <a:rPr lang="en-US" smtClean="0"/>
              <a:t>31</a:t>
            </a:fld>
            <a:endParaRPr lang="en-US"/>
          </a:p>
        </p:txBody>
      </p:sp>
    </p:spTree>
    <p:extLst>
      <p:ext uri="{BB962C8B-B14F-4D97-AF65-F5344CB8AC3E}">
        <p14:creationId xmlns:p14="http://schemas.microsoft.com/office/powerpoint/2010/main" val="3503708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Serangan</a:t>
            </a:r>
            <a:r>
              <a:rPr lang="en-US" dirty="0"/>
              <a:t> </a:t>
            </a:r>
            <a:r>
              <a:rPr lang="en-US" dirty="0" err="1"/>
              <a:t>fajar</a:t>
            </a:r>
            <a:r>
              <a:rPr lang="en-US" dirty="0"/>
              <a:t> actually is better translated to "money politics" compared to "dawn attack". If we had incorporated images into our machine translation then we would have correctly identified the better translation. Now let's look at another example </a:t>
            </a:r>
          </a:p>
        </p:txBody>
      </p:sp>
      <p:sp>
        <p:nvSpPr>
          <p:cNvPr id="4" name="Slide Number Placeholder 3"/>
          <p:cNvSpPr>
            <a:spLocks noGrp="1"/>
          </p:cNvSpPr>
          <p:nvPr>
            <p:ph type="sldNum" sz="quarter" idx="5"/>
          </p:nvPr>
        </p:nvSpPr>
        <p:spPr/>
        <p:txBody>
          <a:bodyPr/>
          <a:lstStyle/>
          <a:p>
            <a:fld id="{D468785E-13AF-CD46-9BA0-2F5CC02BFA5C}" type="slidenum">
              <a:rPr lang="en-US" smtClean="0"/>
              <a:t>32</a:t>
            </a:fld>
            <a:endParaRPr lang="en-US"/>
          </a:p>
        </p:txBody>
      </p:sp>
    </p:spTree>
    <p:extLst>
      <p:ext uri="{BB962C8B-B14F-4D97-AF65-F5344CB8AC3E}">
        <p14:creationId xmlns:p14="http://schemas.microsoft.com/office/powerpoint/2010/main" val="1661894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given the images for wedding in Hindi and English, but we can see that if we used images to translate here, we wouldn't find the correct translation. This begs the question, when should should we use images for to aid machine translation? And how can we identify when images are aligned?</a:t>
            </a:r>
          </a:p>
        </p:txBody>
      </p:sp>
      <p:sp>
        <p:nvSpPr>
          <p:cNvPr id="4" name="Slide Number Placeholder 3"/>
          <p:cNvSpPr>
            <a:spLocks noGrp="1"/>
          </p:cNvSpPr>
          <p:nvPr>
            <p:ph type="sldNum" sz="quarter" idx="5"/>
          </p:nvPr>
        </p:nvSpPr>
        <p:spPr/>
        <p:txBody>
          <a:bodyPr/>
          <a:lstStyle/>
          <a:p>
            <a:fld id="{D468785E-13AF-CD46-9BA0-2F5CC02BFA5C}" type="slidenum">
              <a:rPr lang="en-US" smtClean="0"/>
              <a:t>33</a:t>
            </a:fld>
            <a:endParaRPr lang="en-US"/>
          </a:p>
        </p:txBody>
      </p:sp>
    </p:spTree>
    <p:extLst>
      <p:ext uri="{BB962C8B-B14F-4D97-AF65-F5344CB8AC3E}">
        <p14:creationId xmlns:p14="http://schemas.microsoft.com/office/powerpoint/2010/main" val="1853056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Massively Multi-lingual Image Dataset or MMID. It contains 98 languages of which we will only study 19 language pairs, and up to 10,000 words per language with 100 images per word.</a:t>
            </a:r>
          </a:p>
        </p:txBody>
      </p:sp>
      <p:sp>
        <p:nvSpPr>
          <p:cNvPr id="4" name="Slide Number Placeholder 3"/>
          <p:cNvSpPr>
            <a:spLocks noGrp="1"/>
          </p:cNvSpPr>
          <p:nvPr>
            <p:ph type="sldNum" sz="quarter" idx="5"/>
          </p:nvPr>
        </p:nvSpPr>
        <p:spPr/>
        <p:txBody>
          <a:bodyPr/>
          <a:lstStyle/>
          <a:p>
            <a:fld id="{D468785E-13AF-CD46-9BA0-2F5CC02BFA5C}" type="slidenum">
              <a:rPr lang="en-US" smtClean="0"/>
              <a:t>34</a:t>
            </a:fld>
            <a:endParaRPr lang="en-US"/>
          </a:p>
        </p:txBody>
      </p:sp>
    </p:spTree>
    <p:extLst>
      <p:ext uri="{BB962C8B-B14F-4D97-AF65-F5344CB8AC3E}">
        <p14:creationId xmlns:p14="http://schemas.microsoft.com/office/powerpoint/2010/main" val="3911496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19 language pairs we looked are shown in table below. The groups of language pairs separated by lines all share the same source language and were made strategically such that we can observe the influences of geographical proximity and culture on word translation. As you can see, we consider directionality in our translation. For example, the translation from Japanese to Korean differs from Korean to Japanese because the source words from MMID may be different.</a:t>
            </a:r>
          </a:p>
        </p:txBody>
      </p:sp>
      <p:sp>
        <p:nvSpPr>
          <p:cNvPr id="4" name="Slide Number Placeholder 3"/>
          <p:cNvSpPr>
            <a:spLocks noGrp="1"/>
          </p:cNvSpPr>
          <p:nvPr>
            <p:ph type="sldNum" sz="quarter" idx="5"/>
          </p:nvPr>
        </p:nvSpPr>
        <p:spPr/>
        <p:txBody>
          <a:bodyPr/>
          <a:lstStyle/>
          <a:p>
            <a:fld id="{D468785E-13AF-CD46-9BA0-2F5CC02BFA5C}" type="slidenum">
              <a:rPr lang="en-US" smtClean="0"/>
              <a:t>35</a:t>
            </a:fld>
            <a:endParaRPr lang="en-US"/>
          </a:p>
        </p:txBody>
      </p:sp>
    </p:spTree>
    <p:extLst>
      <p:ext uri="{BB962C8B-B14F-4D97-AF65-F5344CB8AC3E}">
        <p14:creationId xmlns:p14="http://schemas.microsoft.com/office/powerpoint/2010/main" val="3059654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our 19 language pairs, we translated the source words to our target language using Google Translate. We then searched for the source and target word's images in MMID. If we couldn't find the target word's images in MMID we discarded the word pair altogether. And if the google translation returned a phrase, we only took the last word of the phrase because MMID only contains words. We used the simple heuristic in choosing the last word to get rid of any articles such as "the, a, an" or equivalents in the beginning of the phrases. Lastly, we ran all the images through ResNet-50 pretrained on ImageNet, so we could get 100 image embedding vectors for each word which we call an image embedding cluster.</a:t>
            </a:r>
          </a:p>
        </p:txBody>
      </p:sp>
      <p:sp>
        <p:nvSpPr>
          <p:cNvPr id="4" name="Slide Number Placeholder 3"/>
          <p:cNvSpPr>
            <a:spLocks noGrp="1"/>
          </p:cNvSpPr>
          <p:nvPr>
            <p:ph type="sldNum" sz="quarter" idx="5"/>
          </p:nvPr>
        </p:nvSpPr>
        <p:spPr/>
        <p:txBody>
          <a:bodyPr/>
          <a:lstStyle/>
          <a:p>
            <a:fld id="{D468785E-13AF-CD46-9BA0-2F5CC02BFA5C}" type="slidenum">
              <a:rPr lang="en-US" smtClean="0"/>
              <a:t>36</a:t>
            </a:fld>
            <a:endParaRPr lang="en-US"/>
          </a:p>
        </p:txBody>
      </p:sp>
    </p:spTree>
    <p:extLst>
      <p:ext uri="{BB962C8B-B14F-4D97-AF65-F5344CB8AC3E}">
        <p14:creationId xmlns:p14="http://schemas.microsoft.com/office/powerpoint/2010/main" val="219801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numerical representation of our images, we developed a metric for image translatability. Image translatability is defined by two parts. The first is intra-cluster similarity, which tells us how closely related images for a single language are related to each other. It's how 'tight" the cluster is. If the images are completely random we wouldn't hope to ever learn anything from them. That is why we need the images to be adequately similar for both languages. Inter-cluster similarity is how much the images of the two languages overlap. If they overlap completely then they are probably good translations; however, if they are disjoint then they might not be. If we want to say a word pair has high image translatability, then we will need both high inter-cluster similarity and intra-cluster similarity.</a:t>
            </a:r>
          </a:p>
        </p:txBody>
      </p:sp>
      <p:sp>
        <p:nvSpPr>
          <p:cNvPr id="4" name="Slide Number Placeholder 3"/>
          <p:cNvSpPr>
            <a:spLocks noGrp="1"/>
          </p:cNvSpPr>
          <p:nvPr>
            <p:ph type="sldNum" sz="quarter" idx="5"/>
          </p:nvPr>
        </p:nvSpPr>
        <p:spPr/>
        <p:txBody>
          <a:bodyPr/>
          <a:lstStyle/>
          <a:p>
            <a:fld id="{D468785E-13AF-CD46-9BA0-2F5CC02BFA5C}" type="slidenum">
              <a:rPr lang="en-US" smtClean="0"/>
              <a:t>37</a:t>
            </a:fld>
            <a:endParaRPr lang="en-US"/>
          </a:p>
        </p:txBody>
      </p:sp>
    </p:spTree>
    <p:extLst>
      <p:ext uri="{BB962C8B-B14F-4D97-AF65-F5344CB8AC3E}">
        <p14:creationId xmlns:p14="http://schemas.microsoft.com/office/powerpoint/2010/main" val="1499050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400" dirty="0"/>
              <a:t>It enables us</a:t>
            </a:r>
            <a:r>
              <a:rPr lang="en-US" sz="2400" baseline="0" dirty="0"/>
              <a:t> for example to examine the language invariance assumption. </a:t>
            </a:r>
          </a:p>
          <a:p>
            <a:r>
              <a:rPr lang="en-US" sz="2200" dirty="0">
                <a:effectLst/>
                <a:latin typeface="Helvetica Neue"/>
                <a:ea typeface="Helvetica Neue"/>
                <a:cs typeface="Helvetica Neue"/>
                <a:sym typeface="Helvetica Neue"/>
              </a:rPr>
              <a:t>And also to question</a:t>
            </a:r>
            <a:r>
              <a:rPr lang="en-US" sz="2200" baseline="0" dirty="0">
                <a:effectLst/>
                <a:latin typeface="Helvetica Neue"/>
                <a:ea typeface="Helvetica Neue"/>
                <a:cs typeface="Helvetica Neue"/>
                <a:sym typeface="Helvetica Neue"/>
              </a:rPr>
              <a:t> </a:t>
            </a:r>
            <a:r>
              <a:rPr lang="en-US" sz="2200" dirty="0">
                <a:effectLst/>
                <a:latin typeface="Helvetica Neue"/>
                <a:ea typeface="Helvetica Neue"/>
                <a:cs typeface="Helvetica Neue"/>
                <a:sym typeface="Helvetica Neue"/>
              </a:rPr>
              <a:t>when and to what extent images can aid translation. </a:t>
            </a:r>
          </a:p>
          <a:p>
            <a:r>
              <a:rPr lang="en-US" sz="2200" dirty="0">
                <a:effectLst/>
                <a:latin typeface="Helvetica Neue"/>
                <a:ea typeface="Helvetica Neue"/>
                <a:cs typeface="Helvetica Neue"/>
                <a:sym typeface="Helvetica Neue"/>
              </a:rPr>
              <a:t>An alternative view would be that images may be different to some extent in different languages since they reflect the ways different people interact with these concepts; this may depend on where they live and the communities they live in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For example, images of the word breakfast in different languages may reflect the different cuisines of the communities</a:t>
            </a:r>
            <a:r>
              <a:rPr lang="en-US" sz="2200" baseline="0" dirty="0">
                <a:effectLst/>
                <a:latin typeface="Helvetica Neue"/>
                <a:ea typeface="Helvetica Neue"/>
                <a:cs typeface="Helvetica Neue"/>
                <a:sym typeface="Helvetica Neue"/>
              </a:rPr>
              <a:t> </a:t>
            </a:r>
            <a:r>
              <a:rPr lang="en-US" sz="2200" dirty="0">
                <a:effectLst/>
                <a:latin typeface="Helvetica Neue"/>
                <a:ea typeface="Helvetica Neue"/>
                <a:cs typeface="Helvetica Neue"/>
                <a:sym typeface="Helvetica Neue"/>
              </a:rPr>
              <a:t>that speak the languages.</a:t>
            </a:r>
          </a:p>
          <a:p>
            <a:pPr marL="0" marR="0" indent="0" defTabSz="457200" eaLnBrk="1" fontAlgn="auto" latinLnBrk="0" hangingPunct="1">
              <a:lnSpc>
                <a:spcPct val="117999"/>
              </a:lnSpc>
              <a:spcBef>
                <a:spcPts val="0"/>
              </a:spcBef>
              <a:spcAft>
                <a:spcPts val="0"/>
              </a:spcAft>
              <a:buClrTx/>
              <a:buSzTx/>
              <a:buFontTx/>
              <a:buNone/>
              <a:tabLst/>
              <a:defRPr/>
            </a:pPr>
            <a:endParaRPr lang="en-US" sz="2400" baseline="0" dirty="0"/>
          </a:p>
        </p:txBody>
      </p:sp>
    </p:spTree>
    <p:extLst>
      <p:ext uri="{BB962C8B-B14F-4D97-AF65-F5344CB8AC3E}">
        <p14:creationId xmlns:p14="http://schemas.microsoft.com/office/powerpoint/2010/main" val="989927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release a corpus</a:t>
            </a:r>
            <a:r>
              <a:rPr lang="en-US" baseline="0" dirty="0"/>
              <a:t> of images and their words and translations to facilitate further research into image-aided translation. </a:t>
            </a:r>
          </a:p>
          <a:p>
            <a:r>
              <a:rPr lang="en-US" baseline="0" dirty="0"/>
              <a:t>It consists of 100 languages, 10k words per language taken from the top 10k words of </a:t>
            </a:r>
            <a:r>
              <a:rPr lang="en-US" baseline="0" dirty="0" err="1"/>
              <a:t>wikipedia</a:t>
            </a:r>
            <a:r>
              <a:rPr lang="en-US" baseline="0" dirty="0"/>
              <a:t> for that language, and for each word its crowdsourced translations in English, and 100 images per word. </a:t>
            </a:r>
          </a:p>
          <a:p>
            <a:endParaRPr lang="en-US" baseline="0" dirty="0"/>
          </a:p>
          <a:p>
            <a:r>
              <a:rPr lang="en-US" sz="2200" dirty="0">
                <a:effectLst/>
                <a:latin typeface="Helvetica Neue"/>
                <a:ea typeface="Helvetica Neue"/>
                <a:cs typeface="Helvetica Neue"/>
                <a:sym typeface="Helvetica Neue"/>
              </a:rPr>
              <a:t>While most multimodal MT datasets are limited to a small set of European languages that come from the same language family, and are spoken by communities that are culturally and geographically close, the Massively Multilingual Image Dataset 070</a:t>
            </a:r>
          </a:p>
          <a:p>
            <a:r>
              <a:rPr lang="en-US" sz="2200" dirty="0">
                <a:effectLst/>
                <a:latin typeface="Helvetica Neue"/>
                <a:ea typeface="Helvetica Neue"/>
                <a:cs typeface="Helvetica Neue"/>
                <a:sym typeface="Helvetica Neue"/>
              </a:rPr>
              <a:t>(MMID) is constructed specifically to facilitate large-scale multilingual research in translating words via images.</a:t>
            </a: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243799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22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images of words are not always invariant across languages, and that language pairs</a:t>
            </a:r>
            <a:r>
              <a:rPr lang="en-US" sz="2200" baseline="0" dirty="0">
                <a:effectLst/>
                <a:latin typeface="Helvetica Neue"/>
                <a:ea typeface="Helvetica Neue"/>
                <a:cs typeface="Helvetica Neue"/>
                <a:sym typeface="Helvetica Neue"/>
              </a:rPr>
              <a:t> </a:t>
            </a:r>
            <a:r>
              <a:rPr lang="en-US" sz="2200" dirty="0">
                <a:effectLst/>
                <a:latin typeface="Helvetica Neue"/>
                <a:ea typeface="Helvetica Neue"/>
                <a:cs typeface="Helvetica Neue"/>
                <a:sym typeface="Helvetica Neue"/>
              </a:rPr>
              <a:t>with shared culture, meaning having either a</a:t>
            </a:r>
            <a:r>
              <a:rPr lang="en-US" sz="2200" baseline="0" dirty="0">
                <a:effectLst/>
                <a:latin typeface="Helvetica Neue"/>
                <a:ea typeface="Helvetica Neue"/>
                <a:cs typeface="Helvetica Neue"/>
                <a:sym typeface="Helvetica Neue"/>
              </a:rPr>
              <a:t> </a:t>
            </a:r>
            <a:r>
              <a:rPr lang="en-US" sz="2200" dirty="0">
                <a:effectLst/>
                <a:latin typeface="Helvetica Neue"/>
                <a:ea typeface="Helvetica Neue"/>
                <a:cs typeface="Helvetica Neue"/>
                <a:sym typeface="Helvetica Neue"/>
              </a:rPr>
              <a:t>common language family, ethnicity or religion,</a:t>
            </a:r>
            <a:r>
              <a:rPr lang="en-US" sz="2200" baseline="0" dirty="0">
                <a:effectLst/>
                <a:latin typeface="Helvetica Neue"/>
                <a:ea typeface="Helvetica Neue"/>
                <a:cs typeface="Helvetica Neue"/>
                <a:sym typeface="Helvetica Neue"/>
              </a:rPr>
              <a:t> </a:t>
            </a:r>
            <a:r>
              <a:rPr lang="en-US" sz="2200" dirty="0">
                <a:effectLst/>
                <a:latin typeface="Helvetica Neue"/>
                <a:ea typeface="Helvetica Neue"/>
                <a:cs typeface="Helvetica Neue"/>
                <a:sym typeface="Helvetica Neue"/>
              </a:rPr>
              <a:t>have improved image translatability (i.e., have</a:t>
            </a:r>
            <a:r>
              <a:rPr lang="en-US" sz="2200" baseline="0" dirty="0">
                <a:effectLst/>
                <a:latin typeface="Helvetica Neue"/>
                <a:ea typeface="Helvetica Neue"/>
                <a:cs typeface="Helvetica Neue"/>
                <a:sym typeface="Helvetica Neue"/>
              </a:rPr>
              <a:t> </a:t>
            </a:r>
            <a:r>
              <a:rPr lang="en-US" sz="2200" dirty="0">
                <a:effectLst/>
                <a:latin typeface="Helvetica Neue"/>
                <a:ea typeface="Helvetica Neue"/>
                <a:cs typeface="Helvetica Neue"/>
                <a:sym typeface="Helvetica Neue"/>
              </a:rPr>
              <a:t>more similar images for similar words) co</a:t>
            </a:r>
            <a:r>
              <a:rPr lang="en-US" sz="2200" baseline="0" dirty="0">
                <a:effectLst/>
                <a:latin typeface="Helvetica Neue"/>
                <a:ea typeface="Helvetica Neue"/>
                <a:cs typeface="Helvetica Neue"/>
                <a:sym typeface="Helvetica Neue"/>
              </a:rPr>
              <a:t>m</a:t>
            </a:r>
            <a:r>
              <a:rPr lang="en-US" sz="2200" dirty="0">
                <a:effectLst/>
                <a:latin typeface="Helvetica Neue"/>
                <a:ea typeface="Helvetica Neue"/>
                <a:cs typeface="Helvetica Neue"/>
                <a:sym typeface="Helvetica Neue"/>
              </a:rPr>
              <a:t>pared to its converse, regardless of their geographic proximity</a:t>
            </a:r>
          </a:p>
          <a:p>
            <a:endParaRPr lang="en-US" dirty="0"/>
          </a:p>
        </p:txBody>
      </p:sp>
    </p:spTree>
    <p:extLst>
      <p:ext uri="{BB962C8B-B14F-4D97-AF65-F5344CB8AC3E}">
        <p14:creationId xmlns:p14="http://schemas.microsoft.com/office/powerpoint/2010/main" val="82244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cultural similarities will boost image translatability more than geographical proximity. Concrete words also improve image translatability, and lastly using images </a:t>
            </a:r>
          </a:p>
        </p:txBody>
      </p:sp>
      <p:sp>
        <p:nvSpPr>
          <p:cNvPr id="4" name="Slide Number Placeholder 3"/>
          <p:cNvSpPr>
            <a:spLocks noGrp="1"/>
          </p:cNvSpPr>
          <p:nvPr>
            <p:ph type="sldNum" sz="quarter" idx="5"/>
          </p:nvPr>
        </p:nvSpPr>
        <p:spPr/>
        <p:txBody>
          <a:bodyPr/>
          <a:lstStyle/>
          <a:p>
            <a:fld id="{D468785E-13AF-CD46-9BA0-2F5CC02BFA5C}" type="slidenum">
              <a:rPr lang="en-US" smtClean="0"/>
              <a:t>41</a:t>
            </a:fld>
            <a:endParaRPr lang="en-US"/>
          </a:p>
        </p:txBody>
      </p:sp>
    </p:spTree>
    <p:extLst>
      <p:ext uri="{BB962C8B-B14F-4D97-AF65-F5344CB8AC3E}">
        <p14:creationId xmlns:p14="http://schemas.microsoft.com/office/powerpoint/2010/main" val="2898764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13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36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060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07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8a2465bc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a2465b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1284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3004800" cy="9753600"/>
          </a:xfrm>
          <a:custGeom>
            <a:avLst/>
            <a:gdLst/>
            <a:ahLst/>
            <a:cxnLst/>
            <a:rect l="l" t="t" r="r" b="b"/>
            <a:pathLst>
              <a:path w="13004800" h="9753600">
                <a:moveTo>
                  <a:pt x="0" y="9753600"/>
                </a:moveTo>
                <a:lnTo>
                  <a:pt x="13004800" y="9753600"/>
                </a:lnTo>
                <a:lnTo>
                  <a:pt x="13004800" y="0"/>
                </a:lnTo>
                <a:lnTo>
                  <a:pt x="0" y="0"/>
                </a:lnTo>
                <a:lnTo>
                  <a:pt x="0" y="9753600"/>
                </a:lnTo>
                <a:close/>
              </a:path>
            </a:pathLst>
          </a:custGeom>
          <a:solidFill>
            <a:srgbClr val="000000"/>
          </a:solidFill>
        </p:spPr>
        <p:txBody>
          <a:bodyPr wrap="square" lIns="0" tIns="0" rIns="0" bIns="0" rtlCol="0"/>
          <a:lstStyle/>
          <a:p>
            <a:endParaRPr/>
          </a:p>
        </p:txBody>
      </p:sp>
      <p:sp>
        <p:nvSpPr>
          <p:cNvPr id="2" name="Holder 2"/>
          <p:cNvSpPr>
            <a:spLocks noGrp="1"/>
          </p:cNvSpPr>
          <p:nvPr>
            <p:ph type="ctrTitle"/>
          </p:nvPr>
        </p:nvSpPr>
        <p:spPr>
          <a:xfrm>
            <a:off x="1311909" y="152400"/>
            <a:ext cx="10380980" cy="970280"/>
          </a:xfrm>
          <a:prstGeom prst="rect">
            <a:avLst/>
          </a:prstGeom>
        </p:spPr>
        <p:txBody>
          <a:bodyPr wrap="square" lIns="0" tIns="0" rIns="0" bIns="0">
            <a:spAutoFit/>
          </a:bodyPr>
          <a:lstStyle>
            <a:lvl1pPr>
              <a:defRPr sz="6200" b="0" i="0">
                <a:solidFill>
                  <a:schemeClr val="bg1"/>
                </a:solidFill>
                <a:latin typeface="DejaVu Sans"/>
                <a:cs typeface="DejaVu Sans"/>
              </a:defRPr>
            </a:lvl1pPr>
          </a:lstStyle>
          <a:p>
            <a:endParaRPr/>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400" b="0" i="0">
                <a:solidFill>
                  <a:schemeClr val="tx1"/>
                </a:solidFill>
                <a:latin typeface="DejaVu Sans"/>
                <a:cs typeface="DejaVu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3004800" cy="5080"/>
          </a:xfrm>
          <a:custGeom>
            <a:avLst/>
            <a:gdLst/>
            <a:ahLst/>
            <a:cxnLst/>
            <a:rect l="l" t="t" r="r" b="b"/>
            <a:pathLst>
              <a:path w="13004800" h="5080">
                <a:moveTo>
                  <a:pt x="0" y="4521"/>
                </a:moveTo>
                <a:lnTo>
                  <a:pt x="13004800" y="4521"/>
                </a:lnTo>
                <a:lnTo>
                  <a:pt x="13004800" y="0"/>
                </a:lnTo>
                <a:lnTo>
                  <a:pt x="0" y="0"/>
                </a:lnTo>
                <a:lnTo>
                  <a:pt x="0" y="4521"/>
                </a:lnTo>
                <a:close/>
              </a:path>
            </a:pathLst>
          </a:custGeom>
          <a:solidFill>
            <a:srgbClr val="000000"/>
          </a:solidFill>
        </p:spPr>
        <p:txBody>
          <a:bodyPr wrap="square" lIns="0" tIns="0" rIns="0" bIns="0" rtlCol="0"/>
          <a:lstStyle/>
          <a:p>
            <a:endParaRPr/>
          </a:p>
        </p:txBody>
      </p:sp>
      <p:sp>
        <p:nvSpPr>
          <p:cNvPr id="17" name="bk object 17"/>
          <p:cNvSpPr/>
          <p:nvPr/>
        </p:nvSpPr>
        <p:spPr>
          <a:xfrm>
            <a:off x="0" y="1757121"/>
            <a:ext cx="13004800" cy="7996555"/>
          </a:xfrm>
          <a:custGeom>
            <a:avLst/>
            <a:gdLst/>
            <a:ahLst/>
            <a:cxnLst/>
            <a:rect l="l" t="t" r="r" b="b"/>
            <a:pathLst>
              <a:path w="13004800" h="7996555">
                <a:moveTo>
                  <a:pt x="0" y="7996478"/>
                </a:moveTo>
                <a:lnTo>
                  <a:pt x="13004800" y="7996478"/>
                </a:lnTo>
                <a:lnTo>
                  <a:pt x="13004800" y="0"/>
                </a:lnTo>
                <a:lnTo>
                  <a:pt x="0" y="0"/>
                </a:lnTo>
                <a:lnTo>
                  <a:pt x="0" y="7996478"/>
                </a:lnTo>
                <a:close/>
              </a:path>
            </a:pathLst>
          </a:custGeom>
          <a:solidFill>
            <a:srgbClr val="000000"/>
          </a:solidFill>
        </p:spPr>
        <p:txBody>
          <a:bodyPr wrap="square" lIns="0" tIns="0" rIns="0" bIns="0" rtlCol="0"/>
          <a:lstStyle/>
          <a:p>
            <a:endParaRPr/>
          </a:p>
        </p:txBody>
      </p:sp>
      <p:sp>
        <p:nvSpPr>
          <p:cNvPr id="18" name="bk object 18"/>
          <p:cNvSpPr/>
          <p:nvPr/>
        </p:nvSpPr>
        <p:spPr>
          <a:xfrm>
            <a:off x="6273800" y="5842000"/>
            <a:ext cx="6591300" cy="1270000"/>
          </a:xfrm>
          <a:custGeom>
            <a:avLst/>
            <a:gdLst/>
            <a:ahLst/>
            <a:cxnLst/>
            <a:rect l="l" t="t" r="r" b="b"/>
            <a:pathLst>
              <a:path w="6591300" h="1270000">
                <a:moveTo>
                  <a:pt x="6489192" y="0"/>
                </a:moveTo>
                <a:lnTo>
                  <a:pt x="102095" y="0"/>
                </a:lnTo>
                <a:lnTo>
                  <a:pt x="62354" y="8022"/>
                </a:lnTo>
                <a:lnTo>
                  <a:pt x="29902" y="29902"/>
                </a:lnTo>
                <a:lnTo>
                  <a:pt x="8022" y="62354"/>
                </a:lnTo>
                <a:lnTo>
                  <a:pt x="0" y="102095"/>
                </a:lnTo>
                <a:lnTo>
                  <a:pt x="0" y="1167904"/>
                </a:lnTo>
                <a:lnTo>
                  <a:pt x="8022" y="1207645"/>
                </a:lnTo>
                <a:lnTo>
                  <a:pt x="29902" y="1240097"/>
                </a:lnTo>
                <a:lnTo>
                  <a:pt x="62354" y="1261977"/>
                </a:lnTo>
                <a:lnTo>
                  <a:pt x="102095" y="1270000"/>
                </a:lnTo>
                <a:lnTo>
                  <a:pt x="6489192" y="1270000"/>
                </a:lnTo>
                <a:lnTo>
                  <a:pt x="6528935" y="1261977"/>
                </a:lnTo>
                <a:lnTo>
                  <a:pt x="6561391" y="1240097"/>
                </a:lnTo>
                <a:lnTo>
                  <a:pt x="6583275" y="1207645"/>
                </a:lnTo>
                <a:lnTo>
                  <a:pt x="6591300" y="1167904"/>
                </a:lnTo>
                <a:lnTo>
                  <a:pt x="6591300" y="102095"/>
                </a:lnTo>
                <a:lnTo>
                  <a:pt x="6583275" y="62354"/>
                </a:lnTo>
                <a:lnTo>
                  <a:pt x="6561391" y="29902"/>
                </a:lnTo>
                <a:lnTo>
                  <a:pt x="6528935" y="8022"/>
                </a:lnTo>
                <a:lnTo>
                  <a:pt x="6489192" y="0"/>
                </a:lnTo>
                <a:close/>
              </a:path>
            </a:pathLst>
          </a:custGeom>
          <a:solidFill>
            <a:srgbClr val="444444"/>
          </a:solidFill>
        </p:spPr>
        <p:txBody>
          <a:bodyPr wrap="square" lIns="0" tIns="0" rIns="0" bIns="0" rtlCol="0"/>
          <a:lstStyle/>
          <a:p>
            <a:endParaRPr/>
          </a:p>
        </p:txBody>
      </p:sp>
      <p:sp>
        <p:nvSpPr>
          <p:cNvPr id="19" name="bk object 19"/>
          <p:cNvSpPr/>
          <p:nvPr/>
        </p:nvSpPr>
        <p:spPr>
          <a:xfrm>
            <a:off x="6273800" y="5842000"/>
            <a:ext cx="6591300" cy="1270000"/>
          </a:xfrm>
          <a:custGeom>
            <a:avLst/>
            <a:gdLst/>
            <a:ahLst/>
            <a:cxnLst/>
            <a:rect l="l" t="t" r="r" b="b"/>
            <a:pathLst>
              <a:path w="6591300" h="1270000">
                <a:moveTo>
                  <a:pt x="102096" y="0"/>
                </a:moveTo>
                <a:lnTo>
                  <a:pt x="6489204" y="0"/>
                </a:lnTo>
                <a:lnTo>
                  <a:pt x="6528945" y="8023"/>
                </a:lnTo>
                <a:lnTo>
                  <a:pt x="6561397" y="29903"/>
                </a:lnTo>
                <a:lnTo>
                  <a:pt x="6583277" y="62355"/>
                </a:lnTo>
                <a:lnTo>
                  <a:pt x="6591300" y="102096"/>
                </a:lnTo>
                <a:lnTo>
                  <a:pt x="6591300" y="1167903"/>
                </a:lnTo>
                <a:lnTo>
                  <a:pt x="6583277" y="1207644"/>
                </a:lnTo>
                <a:lnTo>
                  <a:pt x="6561397" y="1240096"/>
                </a:lnTo>
                <a:lnTo>
                  <a:pt x="6528945" y="1261976"/>
                </a:lnTo>
                <a:lnTo>
                  <a:pt x="6489204" y="1270000"/>
                </a:lnTo>
                <a:lnTo>
                  <a:pt x="102096" y="1270000"/>
                </a:lnTo>
                <a:lnTo>
                  <a:pt x="62355" y="1261976"/>
                </a:lnTo>
                <a:lnTo>
                  <a:pt x="29903" y="1240096"/>
                </a:lnTo>
                <a:lnTo>
                  <a:pt x="8023" y="1207644"/>
                </a:lnTo>
                <a:lnTo>
                  <a:pt x="0" y="1167903"/>
                </a:lnTo>
                <a:lnTo>
                  <a:pt x="0" y="102096"/>
                </a:lnTo>
                <a:lnTo>
                  <a:pt x="8023" y="62355"/>
                </a:lnTo>
                <a:lnTo>
                  <a:pt x="29903" y="29903"/>
                </a:lnTo>
                <a:lnTo>
                  <a:pt x="62355" y="8023"/>
                </a:lnTo>
                <a:lnTo>
                  <a:pt x="102096" y="0"/>
                </a:lnTo>
                <a:close/>
              </a:path>
            </a:pathLst>
          </a:custGeom>
          <a:ln w="25400">
            <a:solidFill>
              <a:srgbClr val="FFFFFF"/>
            </a:solidFill>
          </a:ln>
        </p:spPr>
        <p:txBody>
          <a:bodyPr wrap="square" lIns="0" tIns="0" rIns="0" bIns="0" rtlCol="0"/>
          <a:lstStyle/>
          <a:p>
            <a:endParaRPr/>
          </a:p>
        </p:txBody>
      </p:sp>
      <p:sp>
        <p:nvSpPr>
          <p:cNvPr id="20" name="bk object 20"/>
          <p:cNvSpPr/>
          <p:nvPr/>
        </p:nvSpPr>
        <p:spPr>
          <a:xfrm>
            <a:off x="6273800" y="3352800"/>
            <a:ext cx="6591300" cy="1270000"/>
          </a:xfrm>
          <a:custGeom>
            <a:avLst/>
            <a:gdLst/>
            <a:ahLst/>
            <a:cxnLst/>
            <a:rect l="l" t="t" r="r" b="b"/>
            <a:pathLst>
              <a:path w="6591300" h="1270000">
                <a:moveTo>
                  <a:pt x="6489192" y="0"/>
                </a:moveTo>
                <a:lnTo>
                  <a:pt x="102095" y="0"/>
                </a:lnTo>
                <a:lnTo>
                  <a:pt x="62354" y="8022"/>
                </a:lnTo>
                <a:lnTo>
                  <a:pt x="29902" y="29902"/>
                </a:lnTo>
                <a:lnTo>
                  <a:pt x="8022" y="62354"/>
                </a:lnTo>
                <a:lnTo>
                  <a:pt x="0" y="102095"/>
                </a:lnTo>
                <a:lnTo>
                  <a:pt x="0" y="1167904"/>
                </a:lnTo>
                <a:lnTo>
                  <a:pt x="8022" y="1207645"/>
                </a:lnTo>
                <a:lnTo>
                  <a:pt x="29902" y="1240097"/>
                </a:lnTo>
                <a:lnTo>
                  <a:pt x="62354" y="1261977"/>
                </a:lnTo>
                <a:lnTo>
                  <a:pt x="102095" y="1270000"/>
                </a:lnTo>
                <a:lnTo>
                  <a:pt x="6489192" y="1270000"/>
                </a:lnTo>
                <a:lnTo>
                  <a:pt x="6528935" y="1261977"/>
                </a:lnTo>
                <a:lnTo>
                  <a:pt x="6561391" y="1240097"/>
                </a:lnTo>
                <a:lnTo>
                  <a:pt x="6583275" y="1207645"/>
                </a:lnTo>
                <a:lnTo>
                  <a:pt x="6591300" y="1167904"/>
                </a:lnTo>
                <a:lnTo>
                  <a:pt x="6591300" y="102095"/>
                </a:lnTo>
                <a:lnTo>
                  <a:pt x="6583275" y="62354"/>
                </a:lnTo>
                <a:lnTo>
                  <a:pt x="6561391" y="29902"/>
                </a:lnTo>
                <a:lnTo>
                  <a:pt x="6528935" y="8022"/>
                </a:lnTo>
                <a:lnTo>
                  <a:pt x="6489192" y="0"/>
                </a:lnTo>
                <a:close/>
              </a:path>
            </a:pathLst>
          </a:custGeom>
          <a:solidFill>
            <a:srgbClr val="444444"/>
          </a:solidFill>
        </p:spPr>
        <p:txBody>
          <a:bodyPr wrap="square" lIns="0" tIns="0" rIns="0" bIns="0" rtlCol="0"/>
          <a:lstStyle/>
          <a:p>
            <a:endParaRPr/>
          </a:p>
        </p:txBody>
      </p:sp>
      <p:sp>
        <p:nvSpPr>
          <p:cNvPr id="21" name="bk object 21"/>
          <p:cNvSpPr/>
          <p:nvPr/>
        </p:nvSpPr>
        <p:spPr>
          <a:xfrm>
            <a:off x="6273800" y="3352800"/>
            <a:ext cx="6591300" cy="1270000"/>
          </a:xfrm>
          <a:custGeom>
            <a:avLst/>
            <a:gdLst/>
            <a:ahLst/>
            <a:cxnLst/>
            <a:rect l="l" t="t" r="r" b="b"/>
            <a:pathLst>
              <a:path w="6591300" h="1270000">
                <a:moveTo>
                  <a:pt x="102096" y="0"/>
                </a:moveTo>
                <a:lnTo>
                  <a:pt x="6489204" y="0"/>
                </a:lnTo>
                <a:lnTo>
                  <a:pt x="6528945" y="8023"/>
                </a:lnTo>
                <a:lnTo>
                  <a:pt x="6561397" y="29903"/>
                </a:lnTo>
                <a:lnTo>
                  <a:pt x="6583277" y="62355"/>
                </a:lnTo>
                <a:lnTo>
                  <a:pt x="6591300" y="102096"/>
                </a:lnTo>
                <a:lnTo>
                  <a:pt x="6591300" y="1167903"/>
                </a:lnTo>
                <a:lnTo>
                  <a:pt x="6583277" y="1207644"/>
                </a:lnTo>
                <a:lnTo>
                  <a:pt x="6561397" y="1240096"/>
                </a:lnTo>
                <a:lnTo>
                  <a:pt x="6528945" y="1261976"/>
                </a:lnTo>
                <a:lnTo>
                  <a:pt x="6489204" y="1270000"/>
                </a:lnTo>
                <a:lnTo>
                  <a:pt x="102096" y="1270000"/>
                </a:lnTo>
                <a:lnTo>
                  <a:pt x="62355" y="1261976"/>
                </a:lnTo>
                <a:lnTo>
                  <a:pt x="29903" y="1240096"/>
                </a:lnTo>
                <a:lnTo>
                  <a:pt x="8023" y="1207644"/>
                </a:lnTo>
                <a:lnTo>
                  <a:pt x="0" y="1167903"/>
                </a:lnTo>
                <a:lnTo>
                  <a:pt x="0" y="102096"/>
                </a:lnTo>
                <a:lnTo>
                  <a:pt x="8023" y="62355"/>
                </a:lnTo>
                <a:lnTo>
                  <a:pt x="29903" y="29903"/>
                </a:lnTo>
                <a:lnTo>
                  <a:pt x="62355" y="8023"/>
                </a:lnTo>
                <a:lnTo>
                  <a:pt x="102096" y="0"/>
                </a:lnTo>
                <a:close/>
              </a:path>
            </a:pathLst>
          </a:custGeom>
          <a:ln w="25400">
            <a:solidFill>
              <a:srgbClr val="FFFFFF"/>
            </a:solidFill>
          </a:ln>
        </p:spPr>
        <p:txBody>
          <a:bodyPr wrap="square" lIns="0" tIns="0" rIns="0" bIns="0" rtlCol="0"/>
          <a:lstStyle/>
          <a:p>
            <a:endParaRPr/>
          </a:p>
        </p:txBody>
      </p:sp>
      <p:sp>
        <p:nvSpPr>
          <p:cNvPr id="22" name="bk object 22"/>
          <p:cNvSpPr/>
          <p:nvPr/>
        </p:nvSpPr>
        <p:spPr>
          <a:xfrm>
            <a:off x="6273800" y="8331200"/>
            <a:ext cx="6591300" cy="1270000"/>
          </a:xfrm>
          <a:custGeom>
            <a:avLst/>
            <a:gdLst/>
            <a:ahLst/>
            <a:cxnLst/>
            <a:rect l="l" t="t" r="r" b="b"/>
            <a:pathLst>
              <a:path w="6591300" h="1270000">
                <a:moveTo>
                  <a:pt x="6489192" y="0"/>
                </a:moveTo>
                <a:lnTo>
                  <a:pt x="102095" y="0"/>
                </a:lnTo>
                <a:lnTo>
                  <a:pt x="62354" y="8022"/>
                </a:lnTo>
                <a:lnTo>
                  <a:pt x="29902" y="29902"/>
                </a:lnTo>
                <a:lnTo>
                  <a:pt x="8022" y="62354"/>
                </a:lnTo>
                <a:lnTo>
                  <a:pt x="0" y="102095"/>
                </a:lnTo>
                <a:lnTo>
                  <a:pt x="0" y="1167903"/>
                </a:lnTo>
                <a:lnTo>
                  <a:pt x="8022" y="1207644"/>
                </a:lnTo>
                <a:lnTo>
                  <a:pt x="29902" y="1240096"/>
                </a:lnTo>
                <a:lnTo>
                  <a:pt x="62354" y="1261976"/>
                </a:lnTo>
                <a:lnTo>
                  <a:pt x="102095" y="1270000"/>
                </a:lnTo>
                <a:lnTo>
                  <a:pt x="6489192" y="1270000"/>
                </a:lnTo>
                <a:lnTo>
                  <a:pt x="6528935" y="1261976"/>
                </a:lnTo>
                <a:lnTo>
                  <a:pt x="6561391" y="1240096"/>
                </a:lnTo>
                <a:lnTo>
                  <a:pt x="6583275" y="1207644"/>
                </a:lnTo>
                <a:lnTo>
                  <a:pt x="6591300" y="1167903"/>
                </a:lnTo>
                <a:lnTo>
                  <a:pt x="6591300" y="102095"/>
                </a:lnTo>
                <a:lnTo>
                  <a:pt x="6583275" y="62354"/>
                </a:lnTo>
                <a:lnTo>
                  <a:pt x="6561391" y="29902"/>
                </a:lnTo>
                <a:lnTo>
                  <a:pt x="6528935" y="8022"/>
                </a:lnTo>
                <a:lnTo>
                  <a:pt x="6489192" y="0"/>
                </a:lnTo>
                <a:close/>
              </a:path>
            </a:pathLst>
          </a:custGeom>
          <a:solidFill>
            <a:srgbClr val="444444"/>
          </a:solidFill>
        </p:spPr>
        <p:txBody>
          <a:bodyPr wrap="square" lIns="0" tIns="0" rIns="0" bIns="0" rtlCol="0"/>
          <a:lstStyle/>
          <a:p>
            <a:endParaRPr/>
          </a:p>
        </p:txBody>
      </p:sp>
      <p:sp>
        <p:nvSpPr>
          <p:cNvPr id="23" name="bk object 23"/>
          <p:cNvSpPr/>
          <p:nvPr/>
        </p:nvSpPr>
        <p:spPr>
          <a:xfrm>
            <a:off x="6273800" y="8331200"/>
            <a:ext cx="6591300" cy="1270000"/>
          </a:xfrm>
          <a:custGeom>
            <a:avLst/>
            <a:gdLst/>
            <a:ahLst/>
            <a:cxnLst/>
            <a:rect l="l" t="t" r="r" b="b"/>
            <a:pathLst>
              <a:path w="6591300" h="1270000">
                <a:moveTo>
                  <a:pt x="102096" y="0"/>
                </a:moveTo>
                <a:lnTo>
                  <a:pt x="6489204" y="0"/>
                </a:lnTo>
                <a:lnTo>
                  <a:pt x="6528945" y="8023"/>
                </a:lnTo>
                <a:lnTo>
                  <a:pt x="6561397" y="29903"/>
                </a:lnTo>
                <a:lnTo>
                  <a:pt x="6583277" y="62355"/>
                </a:lnTo>
                <a:lnTo>
                  <a:pt x="6591300" y="102096"/>
                </a:lnTo>
                <a:lnTo>
                  <a:pt x="6591300" y="1167903"/>
                </a:lnTo>
                <a:lnTo>
                  <a:pt x="6583277" y="1207644"/>
                </a:lnTo>
                <a:lnTo>
                  <a:pt x="6561397" y="1240096"/>
                </a:lnTo>
                <a:lnTo>
                  <a:pt x="6528945" y="1261976"/>
                </a:lnTo>
                <a:lnTo>
                  <a:pt x="6489204" y="1270000"/>
                </a:lnTo>
                <a:lnTo>
                  <a:pt x="102096" y="1270000"/>
                </a:lnTo>
                <a:lnTo>
                  <a:pt x="62355" y="1261976"/>
                </a:lnTo>
                <a:lnTo>
                  <a:pt x="29903" y="1240096"/>
                </a:lnTo>
                <a:lnTo>
                  <a:pt x="8023" y="1207644"/>
                </a:lnTo>
                <a:lnTo>
                  <a:pt x="0" y="1167903"/>
                </a:lnTo>
                <a:lnTo>
                  <a:pt x="0" y="102096"/>
                </a:lnTo>
                <a:lnTo>
                  <a:pt x="8023" y="62355"/>
                </a:lnTo>
                <a:lnTo>
                  <a:pt x="29903" y="29903"/>
                </a:lnTo>
                <a:lnTo>
                  <a:pt x="62355" y="8023"/>
                </a:lnTo>
                <a:lnTo>
                  <a:pt x="102096" y="0"/>
                </a:lnTo>
                <a:close/>
              </a:path>
            </a:pathLst>
          </a:custGeom>
          <a:ln w="25400">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8400" b="0" i="0">
                <a:solidFill>
                  <a:schemeClr val="tx1"/>
                </a:solidFill>
                <a:latin typeface="Arial"/>
                <a:cs typeface="Arial"/>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4/11/22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43318" y="1411935"/>
            <a:ext cx="12118187" cy="3892338"/>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395"/>
            </a:lvl1pPr>
            <a:lvl2pPr lvl="1" algn="ctr">
              <a:spcBef>
                <a:spcPts val="0"/>
              </a:spcBef>
              <a:spcAft>
                <a:spcPts val="0"/>
              </a:spcAft>
              <a:buSzPts val="5200"/>
              <a:buNone/>
              <a:defRPr sz="7395"/>
            </a:lvl2pPr>
            <a:lvl3pPr lvl="2" algn="ctr">
              <a:spcBef>
                <a:spcPts val="0"/>
              </a:spcBef>
              <a:spcAft>
                <a:spcPts val="0"/>
              </a:spcAft>
              <a:buSzPts val="5200"/>
              <a:buNone/>
              <a:defRPr sz="7395"/>
            </a:lvl3pPr>
            <a:lvl4pPr lvl="3" algn="ctr">
              <a:spcBef>
                <a:spcPts val="0"/>
              </a:spcBef>
              <a:spcAft>
                <a:spcPts val="0"/>
              </a:spcAft>
              <a:buSzPts val="5200"/>
              <a:buNone/>
              <a:defRPr sz="7395"/>
            </a:lvl4pPr>
            <a:lvl5pPr lvl="4" algn="ctr">
              <a:spcBef>
                <a:spcPts val="0"/>
              </a:spcBef>
              <a:spcAft>
                <a:spcPts val="0"/>
              </a:spcAft>
              <a:buSzPts val="5200"/>
              <a:buNone/>
              <a:defRPr sz="7395"/>
            </a:lvl5pPr>
            <a:lvl6pPr lvl="5" algn="ctr">
              <a:spcBef>
                <a:spcPts val="0"/>
              </a:spcBef>
              <a:spcAft>
                <a:spcPts val="0"/>
              </a:spcAft>
              <a:buSzPts val="5200"/>
              <a:buNone/>
              <a:defRPr sz="7395"/>
            </a:lvl6pPr>
            <a:lvl7pPr lvl="6" algn="ctr">
              <a:spcBef>
                <a:spcPts val="0"/>
              </a:spcBef>
              <a:spcAft>
                <a:spcPts val="0"/>
              </a:spcAft>
              <a:buSzPts val="5200"/>
              <a:buNone/>
              <a:defRPr sz="7395"/>
            </a:lvl7pPr>
            <a:lvl8pPr lvl="7" algn="ctr">
              <a:spcBef>
                <a:spcPts val="0"/>
              </a:spcBef>
              <a:spcAft>
                <a:spcPts val="0"/>
              </a:spcAft>
              <a:buSzPts val="5200"/>
              <a:buNone/>
              <a:defRPr sz="7395"/>
            </a:lvl8pPr>
            <a:lvl9pPr lvl="8" algn="ctr">
              <a:spcBef>
                <a:spcPts val="0"/>
              </a:spcBef>
              <a:spcAft>
                <a:spcPts val="0"/>
              </a:spcAft>
              <a:buSzPts val="5200"/>
              <a:buNone/>
              <a:defRPr sz="7395"/>
            </a:lvl9pPr>
          </a:lstStyle>
          <a:p>
            <a:endParaRPr/>
          </a:p>
        </p:txBody>
      </p:sp>
      <p:sp>
        <p:nvSpPr>
          <p:cNvPr id="11" name="Google Shape;11;p2"/>
          <p:cNvSpPr txBox="1">
            <a:spLocks noGrp="1"/>
          </p:cNvSpPr>
          <p:nvPr>
            <p:ph type="subTitle" idx="1"/>
          </p:nvPr>
        </p:nvSpPr>
        <p:spPr>
          <a:xfrm>
            <a:off x="443307" y="5374341"/>
            <a:ext cx="12118187" cy="1503004"/>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982"/>
            </a:lvl1pPr>
            <a:lvl2pPr lvl="1" algn="ctr">
              <a:lnSpc>
                <a:spcPct val="100000"/>
              </a:lnSpc>
              <a:spcBef>
                <a:spcPts val="0"/>
              </a:spcBef>
              <a:spcAft>
                <a:spcPts val="0"/>
              </a:spcAft>
              <a:buSzPts val="2800"/>
              <a:buNone/>
              <a:defRPr sz="3982"/>
            </a:lvl2pPr>
            <a:lvl3pPr lvl="2" algn="ctr">
              <a:lnSpc>
                <a:spcPct val="100000"/>
              </a:lnSpc>
              <a:spcBef>
                <a:spcPts val="0"/>
              </a:spcBef>
              <a:spcAft>
                <a:spcPts val="0"/>
              </a:spcAft>
              <a:buSzPts val="2800"/>
              <a:buNone/>
              <a:defRPr sz="3982"/>
            </a:lvl3pPr>
            <a:lvl4pPr lvl="3" algn="ctr">
              <a:lnSpc>
                <a:spcPct val="100000"/>
              </a:lnSpc>
              <a:spcBef>
                <a:spcPts val="0"/>
              </a:spcBef>
              <a:spcAft>
                <a:spcPts val="0"/>
              </a:spcAft>
              <a:buSzPts val="2800"/>
              <a:buNone/>
              <a:defRPr sz="3982"/>
            </a:lvl4pPr>
            <a:lvl5pPr lvl="4" algn="ctr">
              <a:lnSpc>
                <a:spcPct val="100000"/>
              </a:lnSpc>
              <a:spcBef>
                <a:spcPts val="0"/>
              </a:spcBef>
              <a:spcAft>
                <a:spcPts val="0"/>
              </a:spcAft>
              <a:buSzPts val="2800"/>
              <a:buNone/>
              <a:defRPr sz="3982"/>
            </a:lvl5pPr>
            <a:lvl6pPr lvl="5" algn="ctr">
              <a:lnSpc>
                <a:spcPct val="100000"/>
              </a:lnSpc>
              <a:spcBef>
                <a:spcPts val="0"/>
              </a:spcBef>
              <a:spcAft>
                <a:spcPts val="0"/>
              </a:spcAft>
              <a:buSzPts val="2800"/>
              <a:buNone/>
              <a:defRPr sz="3982"/>
            </a:lvl6pPr>
            <a:lvl7pPr lvl="6" algn="ctr">
              <a:lnSpc>
                <a:spcPct val="100000"/>
              </a:lnSpc>
              <a:spcBef>
                <a:spcPts val="0"/>
              </a:spcBef>
              <a:spcAft>
                <a:spcPts val="0"/>
              </a:spcAft>
              <a:buSzPts val="2800"/>
              <a:buNone/>
              <a:defRPr sz="3982"/>
            </a:lvl7pPr>
            <a:lvl8pPr lvl="7" algn="ctr">
              <a:lnSpc>
                <a:spcPct val="100000"/>
              </a:lnSpc>
              <a:spcBef>
                <a:spcPts val="0"/>
              </a:spcBef>
              <a:spcAft>
                <a:spcPts val="0"/>
              </a:spcAft>
              <a:buSzPts val="2800"/>
              <a:buNone/>
              <a:defRPr sz="3982"/>
            </a:lvl8pPr>
            <a:lvl9pPr lvl="8" algn="ctr">
              <a:lnSpc>
                <a:spcPct val="100000"/>
              </a:lnSpc>
              <a:spcBef>
                <a:spcPts val="0"/>
              </a:spcBef>
              <a:spcAft>
                <a:spcPts val="0"/>
              </a:spcAft>
              <a:buSzPts val="2800"/>
              <a:buNone/>
              <a:defRPr sz="3982"/>
            </a:lvl9pPr>
          </a:lstStyle>
          <a:p>
            <a:endParaRPr/>
          </a:p>
        </p:txBody>
      </p:sp>
      <p:sp>
        <p:nvSpPr>
          <p:cNvPr id="12" name="Google Shape;12;p2"/>
          <p:cNvSpPr txBox="1">
            <a:spLocks noGrp="1"/>
          </p:cNvSpPr>
          <p:nvPr>
            <p:ph type="sldNum" idx="12"/>
          </p:nvPr>
        </p:nvSpPr>
        <p:spPr>
          <a:xfrm>
            <a:off x="12049718" y="8842841"/>
            <a:ext cx="780373" cy="746382"/>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9176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43307" y="843899"/>
            <a:ext cx="12118187" cy="1086009"/>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43307" y="2185434"/>
            <a:ext cx="12118187" cy="6478507"/>
          </a:xfrm>
          <a:prstGeom prst="rect">
            <a:avLst/>
          </a:prstGeom>
        </p:spPr>
        <p:txBody>
          <a:bodyPr spcFirstLastPara="1" wrap="square" lIns="91425" tIns="91425" rIns="91425" bIns="91425" anchor="t" anchorCtr="0">
            <a:noAutofit/>
          </a:bodyPr>
          <a:lstStyle>
            <a:lvl1pPr marL="650230" lvl="0" indent="-487672">
              <a:spcBef>
                <a:spcPts val="0"/>
              </a:spcBef>
              <a:spcAft>
                <a:spcPts val="0"/>
              </a:spcAft>
              <a:buSzPts val="1800"/>
              <a:buChar char="●"/>
              <a:defRPr/>
            </a:lvl1pPr>
            <a:lvl2pPr marL="1300460" lvl="1" indent="-451549">
              <a:spcBef>
                <a:spcPts val="2276"/>
              </a:spcBef>
              <a:spcAft>
                <a:spcPts val="0"/>
              </a:spcAft>
              <a:buSzPts val="1400"/>
              <a:buChar char="○"/>
              <a:defRPr/>
            </a:lvl2pPr>
            <a:lvl3pPr marL="1950690" lvl="2" indent="-451549">
              <a:spcBef>
                <a:spcPts val="2276"/>
              </a:spcBef>
              <a:spcAft>
                <a:spcPts val="0"/>
              </a:spcAft>
              <a:buSzPts val="1400"/>
              <a:buChar char="■"/>
              <a:defRPr/>
            </a:lvl3pPr>
            <a:lvl4pPr marL="2600919" lvl="3" indent="-451549">
              <a:spcBef>
                <a:spcPts val="2276"/>
              </a:spcBef>
              <a:spcAft>
                <a:spcPts val="0"/>
              </a:spcAft>
              <a:buSzPts val="1400"/>
              <a:buChar char="●"/>
              <a:defRPr/>
            </a:lvl4pPr>
            <a:lvl5pPr marL="3251149" lvl="4" indent="-451549">
              <a:spcBef>
                <a:spcPts val="2276"/>
              </a:spcBef>
              <a:spcAft>
                <a:spcPts val="0"/>
              </a:spcAft>
              <a:buSzPts val="1400"/>
              <a:buChar char="○"/>
              <a:defRPr/>
            </a:lvl5pPr>
            <a:lvl6pPr marL="3901379" lvl="5" indent="-451549">
              <a:spcBef>
                <a:spcPts val="2276"/>
              </a:spcBef>
              <a:spcAft>
                <a:spcPts val="0"/>
              </a:spcAft>
              <a:buSzPts val="1400"/>
              <a:buChar char="■"/>
              <a:defRPr/>
            </a:lvl6pPr>
            <a:lvl7pPr marL="4551609" lvl="6" indent="-451549">
              <a:spcBef>
                <a:spcPts val="2276"/>
              </a:spcBef>
              <a:spcAft>
                <a:spcPts val="0"/>
              </a:spcAft>
              <a:buSzPts val="1400"/>
              <a:buChar char="●"/>
              <a:defRPr/>
            </a:lvl7pPr>
            <a:lvl8pPr marL="5201839" lvl="7" indent="-451549">
              <a:spcBef>
                <a:spcPts val="2276"/>
              </a:spcBef>
              <a:spcAft>
                <a:spcPts val="0"/>
              </a:spcAft>
              <a:buSzPts val="1400"/>
              <a:buChar char="○"/>
              <a:defRPr/>
            </a:lvl8pPr>
            <a:lvl9pPr marL="5852069" lvl="8" indent="-451549">
              <a:spcBef>
                <a:spcPts val="2276"/>
              </a:spcBef>
              <a:spcAft>
                <a:spcPts val="2276"/>
              </a:spcAft>
              <a:buSzPts val="1400"/>
              <a:buChar char="■"/>
              <a:defRPr/>
            </a:lvl9pPr>
          </a:lstStyle>
          <a:p>
            <a:endParaRPr/>
          </a:p>
        </p:txBody>
      </p:sp>
      <p:sp>
        <p:nvSpPr>
          <p:cNvPr id="19" name="Google Shape;19;p4"/>
          <p:cNvSpPr txBox="1">
            <a:spLocks noGrp="1"/>
          </p:cNvSpPr>
          <p:nvPr>
            <p:ph type="sldNum" idx="12"/>
          </p:nvPr>
        </p:nvSpPr>
        <p:spPr>
          <a:xfrm>
            <a:off x="12049718" y="8842841"/>
            <a:ext cx="780373" cy="746382"/>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47978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etrics">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xfrm>
            <a:off x="10632149" y="8910695"/>
            <a:ext cx="410369" cy="379591"/>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441105" y="29365"/>
            <a:ext cx="11704320" cy="1315281"/>
          </a:xfrm>
          <a:prstGeom prst="rect">
            <a:avLst/>
          </a:prstGeom>
        </p:spPr>
        <p:txBody>
          <a:bodyPr>
            <a:normAutofit/>
          </a:bodyPr>
          <a:lstStyle>
            <a:lvl1pPr>
              <a:defRPr sz="5120"/>
            </a:lvl1pPr>
          </a:lstStyle>
          <a:p>
            <a:r>
              <a:rPr lang="en-US" dirty="0"/>
              <a:t>Click to edit Master title style</a:t>
            </a:r>
          </a:p>
        </p:txBody>
      </p:sp>
      <p:grpSp>
        <p:nvGrpSpPr>
          <p:cNvPr id="13" name="Group 12"/>
          <p:cNvGrpSpPr/>
          <p:nvPr userDrawn="1"/>
        </p:nvGrpSpPr>
        <p:grpSpPr>
          <a:xfrm>
            <a:off x="-7223" y="1344119"/>
            <a:ext cx="12361783" cy="9008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76"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76" dirty="0"/>
            </a:p>
          </p:txBody>
        </p:sp>
      </p:grpSp>
      <p:sp>
        <p:nvSpPr>
          <p:cNvPr id="19" name="Rectangle 18"/>
          <p:cNvSpPr/>
          <p:nvPr/>
        </p:nvSpPr>
        <p:spPr>
          <a:xfrm>
            <a:off x="650255" y="2105148"/>
            <a:ext cx="3126407" cy="1952804"/>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dirty="0">
              <a:solidFill>
                <a:schemeClr val="accent1"/>
              </a:solidFill>
              <a:latin typeface="Gill Sans"/>
              <a:cs typeface="Gill Sans"/>
            </a:endParaRPr>
          </a:p>
        </p:txBody>
      </p:sp>
      <p:sp>
        <p:nvSpPr>
          <p:cNvPr id="22" name="Rectangle 21"/>
          <p:cNvSpPr/>
          <p:nvPr userDrawn="1"/>
        </p:nvSpPr>
        <p:spPr>
          <a:xfrm>
            <a:off x="650254" y="2105140"/>
            <a:ext cx="3126407" cy="900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dirty="0">
              <a:solidFill>
                <a:schemeClr val="accent1"/>
              </a:solidFill>
            </a:endParaRPr>
          </a:p>
        </p:txBody>
      </p:sp>
      <p:grpSp>
        <p:nvGrpSpPr>
          <p:cNvPr id="30" name="Group 29"/>
          <p:cNvGrpSpPr/>
          <p:nvPr userDrawn="1"/>
        </p:nvGrpSpPr>
        <p:grpSpPr>
          <a:xfrm>
            <a:off x="650237" y="4192661"/>
            <a:ext cx="4316871" cy="1952804"/>
            <a:chOff x="457198" y="2913323"/>
            <a:chExt cx="3035300" cy="1373065"/>
          </a:xfrm>
        </p:grpSpPr>
        <p:sp>
          <p:nvSpPr>
            <p:cNvPr id="31" name="Rectangle 30"/>
            <p:cNvSpPr/>
            <p:nvPr/>
          </p:nvSpPr>
          <p:spPr>
            <a:xfrm>
              <a:off x="457199" y="2913323"/>
              <a:ext cx="3035299"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dirty="0">
                <a:solidFill>
                  <a:schemeClr val="tx2"/>
                </a:solidFill>
                <a:latin typeface="Gill Sans"/>
                <a:cs typeface="Gill Sans"/>
              </a:endParaRPr>
            </a:p>
          </p:txBody>
        </p:sp>
        <p:sp>
          <p:nvSpPr>
            <p:cNvPr id="32" name="Rectangle 31"/>
            <p:cNvSpPr/>
            <p:nvPr userDrawn="1"/>
          </p:nvSpPr>
          <p:spPr>
            <a:xfrm>
              <a:off x="457198" y="2913323"/>
              <a:ext cx="3035300"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76" dirty="0">
                <a:solidFill>
                  <a:schemeClr val="tx2"/>
                </a:solidFill>
              </a:endParaRPr>
            </a:p>
          </p:txBody>
        </p:sp>
      </p:grpSp>
      <p:grpSp>
        <p:nvGrpSpPr>
          <p:cNvPr id="33" name="Group 32"/>
          <p:cNvGrpSpPr/>
          <p:nvPr userDrawn="1"/>
        </p:nvGrpSpPr>
        <p:grpSpPr>
          <a:xfrm>
            <a:off x="650239" y="6264435"/>
            <a:ext cx="11636588" cy="1952804"/>
            <a:chOff x="457199" y="4370039"/>
            <a:chExt cx="8181976" cy="1373065"/>
          </a:xfrm>
        </p:grpSpPr>
        <p:sp>
          <p:nvSpPr>
            <p:cNvPr id="34" name="Rectangle 33"/>
            <p:cNvSpPr/>
            <p:nvPr/>
          </p:nvSpPr>
          <p:spPr>
            <a:xfrm>
              <a:off x="457199" y="4370039"/>
              <a:ext cx="8181976"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dirty="0">
                <a:solidFill>
                  <a:schemeClr val="bg2"/>
                </a:solidFill>
                <a:latin typeface="Gill Sans"/>
                <a:cs typeface="Gill Sans"/>
              </a:endParaRPr>
            </a:p>
          </p:txBody>
        </p:sp>
        <p:sp>
          <p:nvSpPr>
            <p:cNvPr id="35" name="Rectangle 34"/>
            <p:cNvSpPr/>
            <p:nvPr userDrawn="1"/>
          </p:nvSpPr>
          <p:spPr>
            <a:xfrm>
              <a:off x="457199" y="4370039"/>
              <a:ext cx="8181975" cy="6334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76" dirty="0">
                <a:solidFill>
                  <a:schemeClr val="bg2"/>
                </a:solidFill>
              </a:endParaRPr>
            </a:p>
          </p:txBody>
        </p:sp>
      </p:grpSp>
      <p:grpSp>
        <p:nvGrpSpPr>
          <p:cNvPr id="36" name="Group 35"/>
          <p:cNvGrpSpPr/>
          <p:nvPr userDrawn="1"/>
        </p:nvGrpSpPr>
        <p:grpSpPr>
          <a:xfrm>
            <a:off x="3905956" y="2105148"/>
            <a:ext cx="3928533" cy="1952804"/>
            <a:chOff x="2746375" y="1480176"/>
            <a:chExt cx="2762250" cy="1373065"/>
          </a:xfrm>
        </p:grpSpPr>
        <p:sp>
          <p:nvSpPr>
            <p:cNvPr id="37" name="Rectangle 36"/>
            <p:cNvSpPr/>
            <p:nvPr/>
          </p:nvSpPr>
          <p:spPr>
            <a:xfrm>
              <a:off x="2746375" y="1480176"/>
              <a:ext cx="2762250"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dirty="0">
                <a:solidFill>
                  <a:schemeClr val="accent1"/>
                </a:solidFill>
                <a:latin typeface="Gill Sans"/>
                <a:cs typeface="Gill Sans"/>
              </a:endParaRPr>
            </a:p>
          </p:txBody>
        </p:sp>
        <p:sp>
          <p:nvSpPr>
            <p:cNvPr id="38" name="Rectangle 37"/>
            <p:cNvSpPr/>
            <p:nvPr/>
          </p:nvSpPr>
          <p:spPr>
            <a:xfrm>
              <a:off x="2746375" y="1480176"/>
              <a:ext cx="2762250"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dirty="0">
                <a:solidFill>
                  <a:schemeClr val="accent1"/>
                </a:solidFill>
              </a:endParaRPr>
            </a:p>
          </p:txBody>
        </p:sp>
      </p:grpSp>
      <p:grpSp>
        <p:nvGrpSpPr>
          <p:cNvPr id="39" name="Group 38"/>
          <p:cNvGrpSpPr/>
          <p:nvPr userDrawn="1"/>
        </p:nvGrpSpPr>
        <p:grpSpPr>
          <a:xfrm>
            <a:off x="7980219" y="2105148"/>
            <a:ext cx="4306606" cy="1952804"/>
            <a:chOff x="5556249" y="1480176"/>
            <a:chExt cx="3082926" cy="1373065"/>
          </a:xfrm>
        </p:grpSpPr>
        <p:sp>
          <p:nvSpPr>
            <p:cNvPr id="40" name="Rectangle 39"/>
            <p:cNvSpPr/>
            <p:nvPr/>
          </p:nvSpPr>
          <p:spPr>
            <a:xfrm>
              <a:off x="5556250" y="1480176"/>
              <a:ext cx="308292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dirty="0">
                <a:solidFill>
                  <a:schemeClr val="accent1"/>
                </a:solidFill>
                <a:latin typeface="Gill Sans"/>
                <a:cs typeface="Gill Sans"/>
              </a:endParaRPr>
            </a:p>
          </p:txBody>
        </p:sp>
        <p:sp>
          <p:nvSpPr>
            <p:cNvPr id="41" name="Rectangle 40"/>
            <p:cNvSpPr/>
            <p:nvPr/>
          </p:nvSpPr>
          <p:spPr>
            <a:xfrm>
              <a:off x="5556249" y="1480176"/>
              <a:ext cx="3082925"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120" dirty="0">
                <a:solidFill>
                  <a:schemeClr val="accent1"/>
                </a:solidFill>
              </a:endParaRPr>
            </a:p>
          </p:txBody>
        </p:sp>
      </p:grpSp>
      <p:grpSp>
        <p:nvGrpSpPr>
          <p:cNvPr id="42" name="Group 41"/>
          <p:cNvGrpSpPr/>
          <p:nvPr userDrawn="1"/>
        </p:nvGrpSpPr>
        <p:grpSpPr>
          <a:xfrm>
            <a:off x="5095438" y="4192661"/>
            <a:ext cx="7191390" cy="1952804"/>
            <a:chOff x="3556000" y="2913323"/>
            <a:chExt cx="5083175" cy="1373065"/>
          </a:xfrm>
        </p:grpSpPr>
        <p:sp>
          <p:nvSpPr>
            <p:cNvPr id="43" name="Rectangle 42"/>
            <p:cNvSpPr/>
            <p:nvPr/>
          </p:nvSpPr>
          <p:spPr>
            <a:xfrm>
              <a:off x="3556000" y="2913323"/>
              <a:ext cx="508317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13" dirty="0">
                <a:solidFill>
                  <a:schemeClr val="tx2"/>
                </a:solidFill>
                <a:latin typeface="Gill Sans"/>
                <a:cs typeface="Gill Sans"/>
              </a:endParaRPr>
            </a:p>
          </p:txBody>
        </p:sp>
        <p:sp>
          <p:nvSpPr>
            <p:cNvPr id="44" name="Rectangle 43"/>
            <p:cNvSpPr/>
            <p:nvPr/>
          </p:nvSpPr>
          <p:spPr>
            <a:xfrm>
              <a:off x="3556000" y="2913323"/>
              <a:ext cx="5083174"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76" dirty="0">
                <a:solidFill>
                  <a:schemeClr val="tx2"/>
                </a:solidFill>
              </a:endParaRPr>
            </a:p>
          </p:txBody>
        </p:sp>
      </p:grpSp>
      <p:sp>
        <p:nvSpPr>
          <p:cNvPr id="24" name="Content Placeholder 5"/>
          <p:cNvSpPr>
            <a:spLocks noGrp="1"/>
          </p:cNvSpPr>
          <p:nvPr>
            <p:ph sz="quarter" idx="14" hasCustomPrompt="1"/>
          </p:nvPr>
        </p:nvSpPr>
        <p:spPr>
          <a:xfrm>
            <a:off x="650241" y="2271658"/>
            <a:ext cx="3126406" cy="1094601"/>
          </a:xfrm>
        </p:spPr>
        <p:txBody>
          <a:bodyPr anchor="b">
            <a:no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5689" b="1">
                <a:solidFill>
                  <a:schemeClr val="accent1"/>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Edit</a:t>
            </a:r>
          </a:p>
        </p:txBody>
      </p:sp>
      <p:sp>
        <p:nvSpPr>
          <p:cNvPr id="25" name="Content Placeholder 5"/>
          <p:cNvSpPr>
            <a:spLocks noGrp="1"/>
          </p:cNvSpPr>
          <p:nvPr>
            <p:ph sz="quarter" idx="15"/>
          </p:nvPr>
        </p:nvSpPr>
        <p:spPr>
          <a:xfrm>
            <a:off x="650255" y="3366268"/>
            <a:ext cx="3126407" cy="612862"/>
          </a:xfrm>
        </p:spPr>
        <p:txBody>
          <a:bodyPr>
            <a:norm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3413" b="0">
                <a:solidFill>
                  <a:schemeClr val="accent1"/>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Click to edit</a:t>
            </a:r>
          </a:p>
        </p:txBody>
      </p:sp>
      <p:sp>
        <p:nvSpPr>
          <p:cNvPr id="45" name="Content Placeholder 5"/>
          <p:cNvSpPr>
            <a:spLocks noGrp="1"/>
          </p:cNvSpPr>
          <p:nvPr>
            <p:ph sz="quarter" idx="21" hasCustomPrompt="1"/>
          </p:nvPr>
        </p:nvSpPr>
        <p:spPr>
          <a:xfrm>
            <a:off x="3905957" y="2271658"/>
            <a:ext cx="3928533" cy="1094601"/>
          </a:xfrm>
        </p:spPr>
        <p:txBody>
          <a:bodyPr anchor="b">
            <a:no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5689" b="1">
                <a:solidFill>
                  <a:schemeClr val="accent1"/>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Edit</a:t>
            </a:r>
          </a:p>
        </p:txBody>
      </p:sp>
      <p:sp>
        <p:nvSpPr>
          <p:cNvPr id="46" name="Content Placeholder 5"/>
          <p:cNvSpPr>
            <a:spLocks noGrp="1"/>
          </p:cNvSpPr>
          <p:nvPr>
            <p:ph sz="quarter" idx="22"/>
          </p:nvPr>
        </p:nvSpPr>
        <p:spPr>
          <a:xfrm>
            <a:off x="3905960" y="3366268"/>
            <a:ext cx="3928535" cy="612862"/>
          </a:xfrm>
        </p:spPr>
        <p:txBody>
          <a:bodyPr>
            <a:norm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3413" b="0">
                <a:solidFill>
                  <a:schemeClr val="accent1"/>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Click to edit</a:t>
            </a:r>
          </a:p>
        </p:txBody>
      </p:sp>
      <p:sp>
        <p:nvSpPr>
          <p:cNvPr id="47" name="Content Placeholder 5"/>
          <p:cNvSpPr>
            <a:spLocks noGrp="1"/>
          </p:cNvSpPr>
          <p:nvPr>
            <p:ph sz="quarter" idx="23" hasCustomPrompt="1"/>
          </p:nvPr>
        </p:nvSpPr>
        <p:spPr>
          <a:xfrm>
            <a:off x="7980221" y="2271658"/>
            <a:ext cx="4306603" cy="1094601"/>
          </a:xfrm>
        </p:spPr>
        <p:txBody>
          <a:bodyPr anchor="b">
            <a:no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5689" b="1">
                <a:solidFill>
                  <a:schemeClr val="accent1"/>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Edit</a:t>
            </a:r>
          </a:p>
        </p:txBody>
      </p:sp>
      <p:sp>
        <p:nvSpPr>
          <p:cNvPr id="48" name="Content Placeholder 5"/>
          <p:cNvSpPr>
            <a:spLocks noGrp="1"/>
          </p:cNvSpPr>
          <p:nvPr>
            <p:ph sz="quarter" idx="24"/>
          </p:nvPr>
        </p:nvSpPr>
        <p:spPr>
          <a:xfrm>
            <a:off x="7980230" y="3366268"/>
            <a:ext cx="4306604" cy="612862"/>
          </a:xfrm>
        </p:spPr>
        <p:txBody>
          <a:bodyPr>
            <a:norm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3413" b="0">
                <a:solidFill>
                  <a:schemeClr val="accent1"/>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Click to edit</a:t>
            </a:r>
          </a:p>
        </p:txBody>
      </p:sp>
      <p:sp>
        <p:nvSpPr>
          <p:cNvPr id="49" name="Content Placeholder 5"/>
          <p:cNvSpPr>
            <a:spLocks noGrp="1"/>
          </p:cNvSpPr>
          <p:nvPr>
            <p:ph sz="quarter" idx="25" hasCustomPrompt="1"/>
          </p:nvPr>
        </p:nvSpPr>
        <p:spPr>
          <a:xfrm>
            <a:off x="5095440" y="4330905"/>
            <a:ext cx="7191384" cy="1094601"/>
          </a:xfrm>
        </p:spPr>
        <p:txBody>
          <a:bodyPr anchor="b">
            <a:no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5689" b="1">
                <a:solidFill>
                  <a:schemeClr val="tx2"/>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Edit</a:t>
            </a:r>
          </a:p>
        </p:txBody>
      </p:sp>
      <p:sp>
        <p:nvSpPr>
          <p:cNvPr id="50" name="Content Placeholder 5"/>
          <p:cNvSpPr>
            <a:spLocks noGrp="1"/>
          </p:cNvSpPr>
          <p:nvPr>
            <p:ph sz="quarter" idx="26"/>
          </p:nvPr>
        </p:nvSpPr>
        <p:spPr>
          <a:xfrm>
            <a:off x="5095438" y="5425511"/>
            <a:ext cx="7191390" cy="612862"/>
          </a:xfrm>
        </p:spPr>
        <p:txBody>
          <a:bodyPr>
            <a:norm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3413" b="0">
                <a:solidFill>
                  <a:schemeClr val="tx2"/>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Click to edit</a:t>
            </a:r>
          </a:p>
        </p:txBody>
      </p:sp>
      <p:sp>
        <p:nvSpPr>
          <p:cNvPr id="51" name="Content Placeholder 5"/>
          <p:cNvSpPr>
            <a:spLocks noGrp="1"/>
          </p:cNvSpPr>
          <p:nvPr>
            <p:ph sz="quarter" idx="27" hasCustomPrompt="1"/>
          </p:nvPr>
        </p:nvSpPr>
        <p:spPr>
          <a:xfrm>
            <a:off x="650240" y="4330905"/>
            <a:ext cx="4316868" cy="1094601"/>
          </a:xfrm>
        </p:spPr>
        <p:txBody>
          <a:bodyPr anchor="b">
            <a:no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5689" b="1">
                <a:solidFill>
                  <a:schemeClr val="tx2"/>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Edit</a:t>
            </a:r>
          </a:p>
        </p:txBody>
      </p:sp>
      <p:sp>
        <p:nvSpPr>
          <p:cNvPr id="52" name="Content Placeholder 5"/>
          <p:cNvSpPr>
            <a:spLocks noGrp="1"/>
          </p:cNvSpPr>
          <p:nvPr>
            <p:ph sz="quarter" idx="28"/>
          </p:nvPr>
        </p:nvSpPr>
        <p:spPr>
          <a:xfrm>
            <a:off x="650249" y="5425511"/>
            <a:ext cx="4316870" cy="612862"/>
          </a:xfrm>
        </p:spPr>
        <p:txBody>
          <a:bodyPr>
            <a:norm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3413" b="0">
                <a:solidFill>
                  <a:schemeClr val="tx2"/>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Click to edit</a:t>
            </a:r>
          </a:p>
        </p:txBody>
      </p:sp>
      <p:sp>
        <p:nvSpPr>
          <p:cNvPr id="53" name="Content Placeholder 5"/>
          <p:cNvSpPr>
            <a:spLocks noGrp="1"/>
          </p:cNvSpPr>
          <p:nvPr>
            <p:ph sz="quarter" idx="29" hasCustomPrompt="1"/>
          </p:nvPr>
        </p:nvSpPr>
        <p:spPr>
          <a:xfrm>
            <a:off x="650242" y="6420306"/>
            <a:ext cx="11636582" cy="1094601"/>
          </a:xfrm>
        </p:spPr>
        <p:txBody>
          <a:bodyPr anchor="b">
            <a:no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5689" b="1">
                <a:solidFill>
                  <a:schemeClr val="bg2"/>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Edit</a:t>
            </a:r>
          </a:p>
        </p:txBody>
      </p:sp>
      <p:sp>
        <p:nvSpPr>
          <p:cNvPr id="54" name="Content Placeholder 5"/>
          <p:cNvSpPr>
            <a:spLocks noGrp="1"/>
          </p:cNvSpPr>
          <p:nvPr>
            <p:ph sz="quarter" idx="30"/>
          </p:nvPr>
        </p:nvSpPr>
        <p:spPr>
          <a:xfrm>
            <a:off x="650236" y="7514917"/>
            <a:ext cx="11636594" cy="612862"/>
          </a:xfrm>
        </p:spPr>
        <p:txBody>
          <a:bodyPr>
            <a:normAutofit/>
          </a:bodyPr>
          <a:lstStyle>
            <a:lvl1pPr marL="0" marR="0" indent="0" algn="ctr" defTabSz="650230" rtl="0" eaLnBrk="1" fontAlgn="auto" latinLnBrk="0" hangingPunct="1">
              <a:lnSpc>
                <a:spcPct val="100000"/>
              </a:lnSpc>
              <a:spcBef>
                <a:spcPct val="20000"/>
              </a:spcBef>
              <a:spcAft>
                <a:spcPts val="0"/>
              </a:spcAft>
              <a:buClr>
                <a:schemeClr val="tx1"/>
              </a:buClr>
              <a:buSzTx/>
              <a:buFont typeface="Arial"/>
              <a:buNone/>
              <a:tabLst/>
              <a:defRPr sz="3413" b="0">
                <a:solidFill>
                  <a:schemeClr val="bg2"/>
                </a:solidFill>
              </a:defRPr>
            </a:lvl1pPr>
            <a:lvl2pPr>
              <a:defRPr sz="2560"/>
            </a:lvl2pPr>
            <a:lvl3pPr>
              <a:defRPr sz="2276"/>
            </a:lvl3pPr>
            <a:lvl4pPr>
              <a:defRPr sz="1991"/>
            </a:lvl4pPr>
            <a:lvl5pPr>
              <a:defRPr sz="1991"/>
            </a:lvl5pPr>
            <a:lvl6pPr>
              <a:defRPr sz="2276"/>
            </a:lvl6pPr>
            <a:lvl7pPr>
              <a:defRPr sz="2276"/>
            </a:lvl7pPr>
            <a:lvl8pPr>
              <a:defRPr sz="2276"/>
            </a:lvl8pPr>
            <a:lvl9pPr>
              <a:defRPr sz="2276"/>
            </a:lvl9pPr>
          </a:lstStyle>
          <a:p>
            <a:pPr lvl="0"/>
            <a:r>
              <a:rPr lang="en-US" dirty="0"/>
              <a:t>Click to edit</a:t>
            </a:r>
          </a:p>
        </p:txBody>
      </p:sp>
    </p:spTree>
    <p:extLst>
      <p:ext uri="{BB962C8B-B14F-4D97-AF65-F5344CB8AC3E}">
        <p14:creationId xmlns:p14="http://schemas.microsoft.com/office/powerpoint/2010/main" val="1120030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60320" y="762000"/>
            <a:ext cx="7884159" cy="1305560"/>
          </a:xfrm>
          <a:prstGeom prst="rect">
            <a:avLst/>
          </a:prstGeom>
        </p:spPr>
        <p:txBody>
          <a:bodyPr wrap="square" lIns="0" tIns="0" rIns="0" bIns="0">
            <a:spAutoFit/>
          </a:bodyPr>
          <a:lstStyle>
            <a:lvl1pPr>
              <a:defRPr sz="8400" b="0" i="0">
                <a:solidFill>
                  <a:schemeClr val="tx1"/>
                </a:solidFill>
                <a:latin typeface="Arial"/>
                <a:cs typeface="Arial"/>
              </a:defRPr>
            </a:lvl1pPr>
          </a:lstStyle>
          <a:p>
            <a:endParaRPr/>
          </a:p>
        </p:txBody>
      </p:sp>
      <p:sp>
        <p:nvSpPr>
          <p:cNvPr id="3" name="Holder 3"/>
          <p:cNvSpPr>
            <a:spLocks noGrp="1"/>
          </p:cNvSpPr>
          <p:nvPr>
            <p:ph type="body" idx="1"/>
          </p:nvPr>
        </p:nvSpPr>
        <p:spPr>
          <a:xfrm>
            <a:off x="685800" y="2286000"/>
            <a:ext cx="8371205" cy="4734559"/>
          </a:xfrm>
          <a:prstGeom prst="rect">
            <a:avLst/>
          </a:prstGeom>
        </p:spPr>
        <p:txBody>
          <a:bodyPr wrap="square" lIns="0" tIns="0" rIns="0" bIns="0">
            <a:spAutoFit/>
          </a:bodyPr>
          <a:lstStyle>
            <a:lvl1pPr>
              <a:defRPr sz="4400" b="0" i="0">
                <a:solidFill>
                  <a:schemeClr val="tx1"/>
                </a:solidFill>
                <a:latin typeface="DejaVu Sans"/>
                <a:cs typeface="DejaVu Sans"/>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4/11/22</a:t>
            </a:fld>
            <a:endParaRPr lang="en-US"/>
          </a:p>
        </p:txBody>
      </p:sp>
      <p:sp>
        <p:nvSpPr>
          <p:cNvPr id="6" name="Holder 6"/>
          <p:cNvSpPr>
            <a:spLocks noGrp="1"/>
          </p:cNvSpPr>
          <p:nvPr>
            <p:ph type="sldNum" sz="quarter" idx="7"/>
          </p:nvPr>
        </p:nvSpPr>
        <p:spPr>
          <a:xfrm>
            <a:off x="9363456" y="9070848"/>
            <a:ext cx="2991104"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2010.11929"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openai.com/blog/clip/"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arxiv.org/abs/2103.00020"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aclanthology.org/2021.naacl-main.19/"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multilingual-images.org/"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ctrTitle"/>
          </p:nvPr>
        </p:nvSpPr>
        <p:spPr>
          <a:xfrm>
            <a:off x="443318" y="2278151"/>
            <a:ext cx="12118187" cy="2919253"/>
          </a:xfrm>
          <a:prstGeom prst="rect">
            <a:avLst/>
          </a:prstGeom>
        </p:spPr>
        <p:txBody>
          <a:bodyPr spcFirstLastPara="1" wrap="square" lIns="130027" tIns="130027" rIns="130027" bIns="130027" anchor="b" anchorCtr="0">
            <a:noAutofit/>
          </a:bodyPr>
          <a:lstStyle/>
          <a:p>
            <a:pPr rtl="0"/>
            <a:r>
              <a:rPr lang="en-US" sz="5689" dirty="0">
                <a:latin typeface="Avenir"/>
                <a:ea typeface="Avenir"/>
                <a:cs typeface="Avenir"/>
                <a:sym typeface="Avenir"/>
              </a:rPr>
              <a:t>An Image is Worth 16x16 Words: Transformers for Image Recognition at Scale</a:t>
            </a:r>
            <a:endParaRPr sz="5689" dirty="0">
              <a:latin typeface="Avenir"/>
              <a:ea typeface="Avenir"/>
              <a:cs typeface="Avenir"/>
              <a:sym typeface="Avenir"/>
            </a:endParaRPr>
          </a:p>
        </p:txBody>
      </p:sp>
      <p:sp>
        <p:nvSpPr>
          <p:cNvPr id="211" name="Google Shape;211;p33"/>
          <p:cNvSpPr txBox="1">
            <a:spLocks noGrp="1"/>
          </p:cNvSpPr>
          <p:nvPr>
            <p:ph type="subTitle" idx="1"/>
          </p:nvPr>
        </p:nvSpPr>
        <p:spPr>
          <a:xfrm>
            <a:off x="443307" y="5249956"/>
            <a:ext cx="12118187" cy="1127253"/>
          </a:xfrm>
          <a:prstGeom prst="rect">
            <a:avLst/>
          </a:prstGeom>
        </p:spPr>
        <p:txBody>
          <a:bodyPr spcFirstLastPara="1" wrap="square" lIns="130027" tIns="130027" rIns="130027" bIns="130027" anchor="t" anchorCtr="0">
            <a:noAutofit/>
          </a:bodyPr>
          <a:lstStyle/>
          <a:p>
            <a:pPr rtl="0"/>
            <a:r>
              <a:rPr lang="en" sz="2844" dirty="0">
                <a:latin typeface="Avenir"/>
                <a:ea typeface="Avenir"/>
                <a:cs typeface="Avenir"/>
                <a:sym typeface="Avenir"/>
              </a:rPr>
              <a:t>Alexey </a:t>
            </a:r>
            <a:r>
              <a:rPr lang="en" sz="2844" dirty="0" err="1">
                <a:latin typeface="Avenir"/>
                <a:ea typeface="Avenir"/>
                <a:cs typeface="Avenir"/>
                <a:sym typeface="Avenir"/>
              </a:rPr>
              <a:t>Dosovitskiy</a:t>
            </a:r>
            <a:r>
              <a:rPr lang="en" sz="2844" dirty="0">
                <a:latin typeface="Avenir"/>
                <a:ea typeface="Avenir"/>
                <a:cs typeface="Avenir"/>
                <a:sym typeface="Avenir"/>
              </a:rPr>
              <a:t> et. </a:t>
            </a:r>
            <a:r>
              <a:rPr lang="en-US" sz="2844" dirty="0">
                <a:latin typeface="Avenir"/>
                <a:ea typeface="Avenir"/>
                <a:cs typeface="Avenir"/>
                <a:sym typeface="Avenir"/>
              </a:rPr>
              <a:t>al</a:t>
            </a:r>
            <a:br>
              <a:rPr lang="en-US" sz="2844" dirty="0">
                <a:latin typeface="Avenir"/>
                <a:ea typeface="Avenir"/>
                <a:cs typeface="Avenir"/>
                <a:sym typeface="Avenir"/>
              </a:rPr>
            </a:br>
            <a:r>
              <a:rPr lang="en-US" sz="2844" dirty="0">
                <a:latin typeface="Avenir"/>
                <a:ea typeface="Avenir"/>
                <a:cs typeface="Avenir"/>
                <a:sym typeface="Avenir"/>
              </a:rPr>
              <a:t>ICLR 2021</a:t>
            </a:r>
            <a:endParaRPr lang="en" sz="2844" dirty="0">
              <a:latin typeface="Avenir"/>
              <a:ea typeface="Avenir"/>
              <a:cs typeface="Avenir"/>
              <a:sym typeface="Avenir"/>
            </a:endParaRPr>
          </a:p>
        </p:txBody>
      </p:sp>
      <p:sp>
        <p:nvSpPr>
          <p:cNvPr id="2" name="Rectangle 1">
            <a:extLst>
              <a:ext uri="{FF2B5EF4-FFF2-40B4-BE49-F238E27FC236}">
                <a16:creationId xmlns:a16="http://schemas.microsoft.com/office/drawing/2014/main" id="{DFF6773D-5D19-A84A-B8E2-8FFA55211C40}"/>
              </a:ext>
            </a:extLst>
          </p:cNvPr>
          <p:cNvSpPr/>
          <p:nvPr/>
        </p:nvSpPr>
        <p:spPr>
          <a:xfrm>
            <a:off x="4661447" y="8458200"/>
            <a:ext cx="3448380" cy="369332"/>
          </a:xfrm>
          <a:prstGeom prst="rect">
            <a:avLst/>
          </a:prstGeom>
        </p:spPr>
        <p:txBody>
          <a:bodyPr wrap="none">
            <a:spAutoFit/>
          </a:bodyPr>
          <a:lstStyle/>
          <a:p>
            <a:r>
              <a:rPr lang="en-US" b="1" dirty="0">
                <a:hlinkClick r:id="rId3">
                  <a:extLst>
                    <a:ext uri="{A12FA001-AC4F-418D-AE19-62706E023703}">
                      <ahyp:hlinkClr xmlns:ahyp="http://schemas.microsoft.com/office/drawing/2018/hyperlinkcolor" val="tx"/>
                    </a:ext>
                  </a:extLst>
                </a:hlinkClick>
              </a:rPr>
              <a:t>https://arxiv.org/abs/2010.11929</a:t>
            </a:r>
            <a:r>
              <a:rPr lang="en-US" b="1" dirty="0"/>
              <a:t> </a:t>
            </a:r>
          </a:p>
        </p:txBody>
      </p:sp>
    </p:spTree>
    <p:extLst>
      <p:ext uri="{BB962C8B-B14F-4D97-AF65-F5344CB8AC3E}">
        <p14:creationId xmlns:p14="http://schemas.microsoft.com/office/powerpoint/2010/main" val="3462470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Model</a:t>
            </a:r>
            <a:endParaRPr dirty="0">
              <a:latin typeface="Avenir"/>
              <a:ea typeface="Avenir"/>
              <a:cs typeface="Avenir"/>
              <a:sym typeface="Avenir"/>
            </a:endParaRPr>
          </a:p>
        </p:txBody>
      </p:sp>
      <p:pic>
        <p:nvPicPr>
          <p:cNvPr id="3" name="Picture 2" descr="Graphical user interface, text&#10;&#10;Description automatically generated">
            <a:extLst>
              <a:ext uri="{FF2B5EF4-FFF2-40B4-BE49-F238E27FC236}">
                <a16:creationId xmlns:a16="http://schemas.microsoft.com/office/drawing/2014/main" id="{F3A8F4DE-6B05-D343-B9D9-7DAD687D4CD6}"/>
              </a:ext>
            </a:extLst>
          </p:cNvPr>
          <p:cNvPicPr>
            <a:picLocks noChangeAspect="1"/>
          </p:cNvPicPr>
          <p:nvPr/>
        </p:nvPicPr>
        <p:blipFill rotWithShape="1">
          <a:blip r:embed="rId3">
            <a:extLst>
              <a:ext uri="{28A0092B-C50C-407E-A947-70E740481C1C}">
                <a14:useLocalDpi xmlns:a14="http://schemas.microsoft.com/office/drawing/2010/main" val="0"/>
              </a:ext>
            </a:extLst>
          </a:blip>
          <a:srcRect l="52343" t="27796" r="31837" b="48150"/>
          <a:stretch/>
        </p:blipFill>
        <p:spPr>
          <a:xfrm>
            <a:off x="414278" y="3200400"/>
            <a:ext cx="5562600" cy="5356578"/>
          </a:xfrm>
          <a:prstGeom prst="rect">
            <a:avLst/>
          </a:prstGeom>
        </p:spPr>
      </p:pic>
    </p:spTree>
    <p:extLst>
      <p:ext uri="{BB962C8B-B14F-4D97-AF65-F5344CB8AC3E}">
        <p14:creationId xmlns:p14="http://schemas.microsoft.com/office/powerpoint/2010/main" val="122406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ctrTitle"/>
          </p:nvPr>
        </p:nvSpPr>
        <p:spPr>
          <a:xfrm>
            <a:off x="443318" y="2278151"/>
            <a:ext cx="12118187" cy="2919253"/>
          </a:xfrm>
          <a:prstGeom prst="rect">
            <a:avLst/>
          </a:prstGeom>
        </p:spPr>
        <p:txBody>
          <a:bodyPr spcFirstLastPara="1" wrap="square" lIns="130027" tIns="130027" rIns="130027" bIns="130027" anchor="b" anchorCtr="0">
            <a:noAutofit/>
          </a:bodyPr>
          <a:lstStyle/>
          <a:p>
            <a:pPr rtl="0"/>
            <a:r>
              <a:rPr lang="en-US" sz="5689" dirty="0">
                <a:latin typeface="Avenir"/>
                <a:ea typeface="Avenir"/>
                <a:cs typeface="Avenir"/>
                <a:sym typeface="Avenir"/>
              </a:rPr>
              <a:t>Learning Transferable Visual Models From Natural Language Supervision</a:t>
            </a:r>
            <a:endParaRPr sz="5689" dirty="0">
              <a:latin typeface="Avenir"/>
              <a:ea typeface="Avenir"/>
              <a:cs typeface="Avenir"/>
              <a:sym typeface="Avenir"/>
            </a:endParaRPr>
          </a:p>
        </p:txBody>
      </p:sp>
      <p:sp>
        <p:nvSpPr>
          <p:cNvPr id="211" name="Google Shape;211;p33"/>
          <p:cNvSpPr txBox="1">
            <a:spLocks noGrp="1"/>
          </p:cNvSpPr>
          <p:nvPr>
            <p:ph type="subTitle" idx="1"/>
          </p:nvPr>
        </p:nvSpPr>
        <p:spPr>
          <a:xfrm>
            <a:off x="443307" y="5249956"/>
            <a:ext cx="12118187" cy="1127253"/>
          </a:xfrm>
          <a:prstGeom prst="rect">
            <a:avLst/>
          </a:prstGeom>
        </p:spPr>
        <p:txBody>
          <a:bodyPr spcFirstLastPara="1" wrap="square" lIns="130027" tIns="130027" rIns="130027" bIns="130027" anchor="t" anchorCtr="0">
            <a:noAutofit/>
          </a:bodyPr>
          <a:lstStyle/>
          <a:p>
            <a:pPr rtl="0"/>
            <a:r>
              <a:rPr lang="en-US" sz="2844" i="1" dirty="0">
                <a:latin typeface="Avenir"/>
                <a:ea typeface="Avenir"/>
                <a:cs typeface="Avenir"/>
                <a:sym typeface="Avenir"/>
              </a:rPr>
              <a:t>CLIP: Contrastive Language-Image Pretraining</a:t>
            </a:r>
            <a:br>
              <a:rPr lang="en-US" sz="2844" dirty="0">
                <a:latin typeface="Avenir"/>
                <a:ea typeface="Avenir"/>
                <a:cs typeface="Avenir"/>
                <a:sym typeface="Avenir"/>
              </a:rPr>
            </a:br>
            <a:r>
              <a:rPr lang="en" sz="2844" dirty="0">
                <a:latin typeface="Avenir"/>
                <a:ea typeface="Avenir"/>
                <a:cs typeface="Avenir"/>
                <a:sym typeface="Avenir"/>
              </a:rPr>
              <a:t>Alec Radford et. </a:t>
            </a:r>
            <a:r>
              <a:rPr lang="en-US" sz="2844" dirty="0">
                <a:latin typeface="Avenir"/>
                <a:ea typeface="Avenir"/>
                <a:cs typeface="Avenir"/>
                <a:sym typeface="Avenir"/>
              </a:rPr>
              <a:t>Al</a:t>
            </a:r>
          </a:p>
          <a:p>
            <a:pPr rtl="0"/>
            <a:r>
              <a:rPr lang="en-US" sz="2844" dirty="0">
                <a:latin typeface="Avenir"/>
                <a:ea typeface="Avenir"/>
                <a:cs typeface="Avenir"/>
                <a:sym typeface="Avenir"/>
                <a:hlinkClick r:id="rId3">
                  <a:extLst>
                    <a:ext uri="{A12FA001-AC4F-418D-AE19-62706E023703}">
                      <ahyp:hlinkClr xmlns:ahyp="http://schemas.microsoft.com/office/drawing/2018/hyperlinkcolor" val="tx"/>
                    </a:ext>
                  </a:extLst>
                </a:hlinkClick>
              </a:rPr>
              <a:t>https://openai.com/blog/clip/</a:t>
            </a:r>
            <a:r>
              <a:rPr lang="en-US" sz="2844" dirty="0">
                <a:latin typeface="Avenir"/>
                <a:ea typeface="Avenir"/>
                <a:cs typeface="Avenir"/>
                <a:sym typeface="Avenir"/>
              </a:rPr>
              <a:t> </a:t>
            </a:r>
          </a:p>
          <a:p>
            <a:pPr rtl="0"/>
            <a:endParaRPr lang="en" sz="2844" dirty="0">
              <a:latin typeface="Avenir"/>
              <a:ea typeface="Avenir"/>
              <a:cs typeface="Avenir"/>
              <a:sym typeface="Avenir"/>
            </a:endParaRPr>
          </a:p>
        </p:txBody>
      </p:sp>
      <p:sp>
        <p:nvSpPr>
          <p:cNvPr id="2" name="Rectangle 1">
            <a:extLst>
              <a:ext uri="{FF2B5EF4-FFF2-40B4-BE49-F238E27FC236}">
                <a16:creationId xmlns:a16="http://schemas.microsoft.com/office/drawing/2014/main" id="{DFF6773D-5D19-A84A-B8E2-8FFA55211C40}"/>
              </a:ext>
            </a:extLst>
          </p:cNvPr>
          <p:cNvSpPr/>
          <p:nvPr/>
        </p:nvSpPr>
        <p:spPr>
          <a:xfrm>
            <a:off x="4661447" y="8458200"/>
            <a:ext cx="3448380" cy="369332"/>
          </a:xfrm>
          <a:prstGeom prst="rect">
            <a:avLst/>
          </a:prstGeom>
        </p:spPr>
        <p:txBody>
          <a:bodyPr wrap="none">
            <a:spAutoFit/>
          </a:bodyPr>
          <a:lstStyle/>
          <a:p>
            <a:r>
              <a:rPr lang="en-US" b="1" dirty="0">
                <a:hlinkClick r:id="rId4">
                  <a:extLst>
                    <a:ext uri="{A12FA001-AC4F-418D-AE19-62706E023703}">
                      <ahyp:hlinkClr xmlns:ahyp="http://schemas.microsoft.com/office/drawing/2018/hyperlinkcolor" val="tx"/>
                    </a:ext>
                  </a:extLst>
                </a:hlinkClick>
              </a:rPr>
              <a:t>https://arxiv.org/abs/2103.00020</a:t>
            </a:r>
            <a:r>
              <a:rPr lang="en-US" b="1" dirty="0"/>
              <a:t> </a:t>
            </a:r>
          </a:p>
        </p:txBody>
      </p:sp>
    </p:spTree>
    <p:extLst>
      <p:ext uri="{BB962C8B-B14F-4D97-AF65-F5344CB8AC3E}">
        <p14:creationId xmlns:p14="http://schemas.microsoft.com/office/powerpoint/2010/main" val="4041926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a:latin typeface="Avenir"/>
                <a:ea typeface="Avenir"/>
                <a:cs typeface="Avenir"/>
                <a:sym typeface="Avenir"/>
              </a:rPr>
              <a:t>Contributions</a:t>
            </a:r>
            <a:endParaRPr>
              <a:latin typeface="Avenir"/>
              <a:ea typeface="Avenir"/>
              <a:cs typeface="Avenir"/>
              <a:sym typeface="Avenir"/>
            </a:endParaRPr>
          </a:p>
        </p:txBody>
      </p:sp>
      <p:sp>
        <p:nvSpPr>
          <p:cNvPr id="218" name="Google Shape;218;p34"/>
          <p:cNvSpPr txBox="1">
            <a:spLocks noGrp="1"/>
          </p:cNvSpPr>
          <p:nvPr>
            <p:ph type="body" idx="1"/>
          </p:nvPr>
        </p:nvSpPr>
        <p:spPr>
          <a:xfrm>
            <a:off x="443306" y="32766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A vision-language neural network model trained on 400M image-text pairs (pictures-captions in the web)</a:t>
            </a:r>
          </a:p>
          <a:p>
            <a:pPr algn="l" rtl="0">
              <a:buFont typeface="Avenir"/>
              <a:buChar char="●"/>
            </a:pPr>
            <a:r>
              <a:rPr lang="en-US" sz="4000" dirty="0">
                <a:latin typeface="Avenir"/>
                <a:ea typeface="Avenir"/>
                <a:cs typeface="Avenir"/>
                <a:sym typeface="Avenir"/>
              </a:rPr>
              <a:t>Training is to predict the most relevant text snippet given an image</a:t>
            </a:r>
          </a:p>
          <a:p>
            <a:pPr algn="l" rtl="0">
              <a:buFont typeface="Avenir"/>
              <a:buChar char="●"/>
            </a:pPr>
            <a:r>
              <a:rPr lang="en-US" sz="4000" dirty="0">
                <a:latin typeface="Avenir"/>
                <a:ea typeface="Avenir"/>
                <a:cs typeface="Avenir"/>
                <a:sym typeface="Avenir"/>
              </a:rPr>
              <a:t>Can perform well on tasks it is not directly trained to do (zero-shot learning)</a:t>
            </a:r>
          </a:p>
          <a:p>
            <a:pPr algn="l" rtl="0">
              <a:buFont typeface="Avenir"/>
              <a:buChar char="●"/>
            </a:pPr>
            <a:endParaRPr lang="en-US" sz="4000" dirty="0">
              <a:latin typeface="Avenir"/>
              <a:ea typeface="Avenir"/>
              <a:cs typeface="Avenir"/>
              <a:sym typeface="Avenir"/>
            </a:endParaRPr>
          </a:p>
        </p:txBody>
      </p:sp>
      <p:sp>
        <p:nvSpPr>
          <p:cNvPr id="4" name="TextBox 3">
            <a:extLst>
              <a:ext uri="{FF2B5EF4-FFF2-40B4-BE49-F238E27FC236}">
                <a16:creationId xmlns:a16="http://schemas.microsoft.com/office/drawing/2014/main" id="{0187589E-3BE7-184D-9022-579B29BA2AF9}"/>
              </a:ext>
            </a:extLst>
          </p:cNvPr>
          <p:cNvSpPr txBox="1"/>
          <p:nvPr/>
        </p:nvSpPr>
        <p:spPr>
          <a:xfrm>
            <a:off x="7184571" y="247793"/>
            <a:ext cx="5791200" cy="1815882"/>
          </a:xfrm>
          <a:prstGeom prst="rect">
            <a:avLst/>
          </a:prstGeom>
          <a:noFill/>
        </p:spPr>
        <p:txBody>
          <a:bodyPr wrap="square" rtlCol="0">
            <a:spAutoFit/>
          </a:bodyPr>
          <a:lstStyle/>
          <a:p>
            <a:r>
              <a:rPr lang="en-US" sz="2800" b="1" u="sng" dirty="0"/>
              <a:t>Caveat:</a:t>
            </a:r>
            <a:r>
              <a:rPr lang="en-US" sz="2800" dirty="0"/>
              <a:t> training takes 30 days across 592 V100 GPUs (if you run it on AWS on-demand, you will need to fork out $1,000,000!)</a:t>
            </a:r>
          </a:p>
        </p:txBody>
      </p:sp>
    </p:spTree>
    <p:extLst>
      <p:ext uri="{BB962C8B-B14F-4D97-AF65-F5344CB8AC3E}">
        <p14:creationId xmlns:p14="http://schemas.microsoft.com/office/powerpoint/2010/main" val="1022723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Model</a:t>
            </a:r>
            <a:endParaRPr dirty="0">
              <a:latin typeface="Avenir"/>
              <a:ea typeface="Avenir"/>
              <a:cs typeface="Avenir"/>
              <a:sym typeface="Avenir"/>
            </a:endParaRPr>
          </a:p>
        </p:txBody>
      </p:sp>
      <p:sp>
        <p:nvSpPr>
          <p:cNvPr id="218" name="Google Shape;218;p34"/>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Text encoder: for embedding text </a:t>
            </a:r>
          </a:p>
          <a:p>
            <a:pPr algn="l" rtl="0">
              <a:buFont typeface="Avenir"/>
              <a:buChar char="●"/>
            </a:pPr>
            <a:r>
              <a:rPr lang="en-US" sz="4000" dirty="0">
                <a:latin typeface="Avenir"/>
                <a:ea typeface="Avenir"/>
                <a:cs typeface="Avenir"/>
                <a:sym typeface="Avenir"/>
              </a:rPr>
              <a:t>Image encoder: for embedding image</a:t>
            </a:r>
          </a:p>
          <a:p>
            <a:pPr algn="l" rtl="0">
              <a:buFont typeface="Avenir"/>
              <a:buChar char="●"/>
            </a:pPr>
            <a:r>
              <a:rPr lang="en-US" sz="4000" dirty="0">
                <a:latin typeface="Avenir"/>
                <a:ea typeface="Avenir"/>
                <a:cs typeface="Avenir"/>
                <a:sym typeface="Avenir"/>
              </a:rPr>
              <a:t>Do contrastive pretraining to learn good embeddings for these </a:t>
            </a:r>
          </a:p>
        </p:txBody>
      </p:sp>
    </p:spTree>
    <p:extLst>
      <p:ext uri="{BB962C8B-B14F-4D97-AF65-F5344CB8AC3E}">
        <p14:creationId xmlns:p14="http://schemas.microsoft.com/office/powerpoint/2010/main" val="3778522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Model</a:t>
            </a:r>
            <a:endParaRPr dirty="0">
              <a:latin typeface="Avenir"/>
              <a:ea typeface="Avenir"/>
              <a:cs typeface="Avenir"/>
              <a:sym typeface="Avenir"/>
            </a:endParaRPr>
          </a:p>
        </p:txBody>
      </p:sp>
      <p:pic>
        <p:nvPicPr>
          <p:cNvPr id="3" name="Picture 2" descr="Graphical user interface&#10;&#10;Description automatically generated with medium confidence">
            <a:extLst>
              <a:ext uri="{FF2B5EF4-FFF2-40B4-BE49-F238E27FC236}">
                <a16:creationId xmlns:a16="http://schemas.microsoft.com/office/drawing/2014/main" id="{BD1F83BA-439C-BB4E-83A4-E7077A9D7EDA}"/>
              </a:ext>
            </a:extLst>
          </p:cNvPr>
          <p:cNvPicPr>
            <a:picLocks noChangeAspect="1"/>
          </p:cNvPicPr>
          <p:nvPr/>
        </p:nvPicPr>
        <p:blipFill rotWithShape="1">
          <a:blip r:embed="rId3">
            <a:extLst>
              <a:ext uri="{28A0092B-C50C-407E-A947-70E740481C1C}">
                <a14:useLocalDpi xmlns:a14="http://schemas.microsoft.com/office/drawing/2010/main" val="0"/>
              </a:ext>
            </a:extLst>
          </a:blip>
          <a:srcRect l="8399" t="28721" r="50000" b="25020"/>
          <a:stretch/>
        </p:blipFill>
        <p:spPr>
          <a:xfrm>
            <a:off x="712700" y="3135454"/>
            <a:ext cx="8331707" cy="5867400"/>
          </a:xfrm>
          <a:prstGeom prst="rect">
            <a:avLst/>
          </a:prstGeom>
        </p:spPr>
      </p:pic>
      <p:sp>
        <p:nvSpPr>
          <p:cNvPr id="5" name="TextBox 4">
            <a:extLst>
              <a:ext uri="{FF2B5EF4-FFF2-40B4-BE49-F238E27FC236}">
                <a16:creationId xmlns:a16="http://schemas.microsoft.com/office/drawing/2014/main" id="{93F7CFA9-4520-FD4B-832C-A09215746BCF}"/>
              </a:ext>
            </a:extLst>
          </p:cNvPr>
          <p:cNvSpPr txBox="1"/>
          <p:nvPr/>
        </p:nvSpPr>
        <p:spPr>
          <a:xfrm>
            <a:off x="6502400" y="990600"/>
            <a:ext cx="5791200" cy="1815882"/>
          </a:xfrm>
          <a:prstGeom prst="rect">
            <a:avLst/>
          </a:prstGeom>
          <a:noFill/>
        </p:spPr>
        <p:txBody>
          <a:bodyPr wrap="square" rtlCol="0">
            <a:spAutoFit/>
          </a:bodyPr>
          <a:lstStyle/>
          <a:p>
            <a:r>
              <a:rPr lang="en-US" sz="2800" b="1" u="sng" dirty="0"/>
              <a:t>Contrastive pre-training:</a:t>
            </a:r>
            <a:r>
              <a:rPr lang="en-US" sz="2800" dirty="0"/>
              <a:t> an embedding for a text should be close to the embedding of an image it is a caption of (cosine-similarity)</a:t>
            </a:r>
          </a:p>
        </p:txBody>
      </p:sp>
      <p:sp>
        <p:nvSpPr>
          <p:cNvPr id="4" name="Freeform 3">
            <a:extLst>
              <a:ext uri="{FF2B5EF4-FFF2-40B4-BE49-F238E27FC236}">
                <a16:creationId xmlns:a16="http://schemas.microsoft.com/office/drawing/2014/main" id="{08551E75-5983-7F4E-9556-A94A56C568B9}"/>
              </a:ext>
            </a:extLst>
          </p:cNvPr>
          <p:cNvSpPr/>
          <p:nvPr/>
        </p:nvSpPr>
        <p:spPr>
          <a:xfrm>
            <a:off x="8817429" y="2786743"/>
            <a:ext cx="3010266" cy="5671457"/>
          </a:xfrm>
          <a:custGeom>
            <a:avLst/>
            <a:gdLst>
              <a:gd name="connsiteX0" fmla="*/ 609600 w 3010266"/>
              <a:gd name="connsiteY0" fmla="*/ 0 h 6074228"/>
              <a:gd name="connsiteX1" fmla="*/ 3004457 w 3010266"/>
              <a:gd name="connsiteY1" fmla="*/ 3418114 h 6074228"/>
              <a:gd name="connsiteX2" fmla="*/ 0 w 3010266"/>
              <a:gd name="connsiteY2" fmla="*/ 6074228 h 6074228"/>
            </a:gdLst>
            <a:ahLst/>
            <a:cxnLst>
              <a:cxn ang="0">
                <a:pos x="connsiteX0" y="connsiteY0"/>
              </a:cxn>
              <a:cxn ang="0">
                <a:pos x="connsiteX1" y="connsiteY1"/>
              </a:cxn>
              <a:cxn ang="0">
                <a:pos x="connsiteX2" y="connsiteY2"/>
              </a:cxn>
            </a:cxnLst>
            <a:rect l="l" t="t" r="r" b="b"/>
            <a:pathLst>
              <a:path w="3010266" h="6074228">
                <a:moveTo>
                  <a:pt x="609600" y="0"/>
                </a:moveTo>
                <a:cubicBezTo>
                  <a:pt x="1857828" y="1202871"/>
                  <a:pt x="3106057" y="2405743"/>
                  <a:pt x="3004457" y="3418114"/>
                </a:cubicBezTo>
                <a:cubicBezTo>
                  <a:pt x="2902857" y="4430485"/>
                  <a:pt x="1451428" y="5252356"/>
                  <a:pt x="0" y="6074228"/>
                </a:cubicBezTo>
              </a:path>
            </a:pathLst>
          </a:custGeom>
          <a:no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83960A5-A63A-9A48-B320-A1E6EDA5CC3F}"/>
              </a:ext>
            </a:extLst>
          </p:cNvPr>
          <p:cNvSpPr txBox="1"/>
          <p:nvPr/>
        </p:nvSpPr>
        <p:spPr>
          <a:xfrm>
            <a:off x="9398000" y="4499086"/>
            <a:ext cx="2298298" cy="2246769"/>
          </a:xfrm>
          <a:prstGeom prst="rect">
            <a:avLst/>
          </a:prstGeom>
          <a:noFill/>
        </p:spPr>
        <p:txBody>
          <a:bodyPr wrap="square" rtlCol="0">
            <a:spAutoFit/>
          </a:bodyPr>
          <a:lstStyle/>
          <a:p>
            <a:r>
              <a:rPr lang="en-US" sz="2800" dirty="0"/>
              <a:t>Diagonal entries </a:t>
            </a:r>
            <a:br>
              <a:rPr lang="en-US" sz="2800" dirty="0"/>
            </a:br>
            <a:r>
              <a:rPr lang="en-US" sz="2800" dirty="0"/>
              <a:t>should have high cosine similarities</a:t>
            </a:r>
          </a:p>
        </p:txBody>
      </p:sp>
      <p:sp>
        <p:nvSpPr>
          <p:cNvPr id="9" name="TextBox 8">
            <a:extLst>
              <a:ext uri="{FF2B5EF4-FFF2-40B4-BE49-F238E27FC236}">
                <a16:creationId xmlns:a16="http://schemas.microsoft.com/office/drawing/2014/main" id="{F35743D6-DB3F-DC4C-9D3F-3FAFD7D5942E}"/>
              </a:ext>
            </a:extLst>
          </p:cNvPr>
          <p:cNvSpPr txBox="1"/>
          <p:nvPr/>
        </p:nvSpPr>
        <p:spPr>
          <a:xfrm>
            <a:off x="10706502" y="7334815"/>
            <a:ext cx="2298298" cy="2246769"/>
          </a:xfrm>
          <a:prstGeom prst="rect">
            <a:avLst/>
          </a:prstGeom>
          <a:noFill/>
        </p:spPr>
        <p:txBody>
          <a:bodyPr wrap="square" rtlCol="0">
            <a:spAutoFit/>
          </a:bodyPr>
          <a:lstStyle/>
          <a:p>
            <a:r>
              <a:rPr lang="en-US" sz="2800" dirty="0"/>
              <a:t>Non-diagonal entries </a:t>
            </a:r>
            <a:br>
              <a:rPr lang="en-US" sz="2800" dirty="0"/>
            </a:br>
            <a:r>
              <a:rPr lang="en-US" sz="2800" dirty="0"/>
              <a:t>should have low cosine similarities</a:t>
            </a:r>
          </a:p>
        </p:txBody>
      </p:sp>
    </p:spTree>
    <p:extLst>
      <p:ext uri="{BB962C8B-B14F-4D97-AF65-F5344CB8AC3E}">
        <p14:creationId xmlns:p14="http://schemas.microsoft.com/office/powerpoint/2010/main" val="1139549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Model</a:t>
            </a:r>
            <a:endParaRPr dirty="0">
              <a:latin typeface="Avenir"/>
              <a:ea typeface="Avenir"/>
              <a:cs typeface="Avenir"/>
              <a:sym typeface="Avenir"/>
            </a:endParaRPr>
          </a:p>
        </p:txBody>
      </p:sp>
      <p:pic>
        <p:nvPicPr>
          <p:cNvPr id="3" name="Picture 2">
            <a:extLst>
              <a:ext uri="{FF2B5EF4-FFF2-40B4-BE49-F238E27FC236}">
                <a16:creationId xmlns:a16="http://schemas.microsoft.com/office/drawing/2014/main" id="{EB3467B9-6F00-344E-8E2E-6A811278429A}"/>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17187" r="50000" b="35156"/>
          <a:stretch/>
        </p:blipFill>
        <p:spPr>
          <a:xfrm>
            <a:off x="6392923" y="3200400"/>
            <a:ext cx="6172200" cy="6275070"/>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619BABF5-1C29-5B4A-AFA5-6390EDFB2FC9}"/>
              </a:ext>
            </a:extLst>
          </p:cNvPr>
          <p:cNvPicPr>
            <a:picLocks noChangeAspect="1"/>
          </p:cNvPicPr>
          <p:nvPr/>
        </p:nvPicPr>
        <p:blipFill rotWithShape="1">
          <a:blip r:embed="rId4">
            <a:extLst>
              <a:ext uri="{28A0092B-C50C-407E-A947-70E740481C1C}">
                <a14:useLocalDpi xmlns:a14="http://schemas.microsoft.com/office/drawing/2010/main" val="0"/>
              </a:ext>
            </a:extLst>
          </a:blip>
          <a:srcRect l="8399" t="28721" r="50000" b="25020"/>
          <a:stretch/>
        </p:blipFill>
        <p:spPr>
          <a:xfrm>
            <a:off x="781771" y="3971731"/>
            <a:ext cx="5611152" cy="3951516"/>
          </a:xfrm>
          <a:prstGeom prst="rect">
            <a:avLst/>
          </a:prstGeom>
        </p:spPr>
      </p:pic>
      <p:sp>
        <p:nvSpPr>
          <p:cNvPr id="16" name="TextBox 15">
            <a:extLst>
              <a:ext uri="{FF2B5EF4-FFF2-40B4-BE49-F238E27FC236}">
                <a16:creationId xmlns:a16="http://schemas.microsoft.com/office/drawing/2014/main" id="{5AB80854-991D-6F4E-8EA5-97FF61CB3393}"/>
              </a:ext>
            </a:extLst>
          </p:cNvPr>
          <p:cNvSpPr txBox="1"/>
          <p:nvPr/>
        </p:nvSpPr>
        <p:spPr>
          <a:xfrm>
            <a:off x="6502400" y="728739"/>
            <a:ext cx="5791200" cy="2246769"/>
          </a:xfrm>
          <a:prstGeom prst="rect">
            <a:avLst/>
          </a:prstGeom>
          <a:noFill/>
        </p:spPr>
        <p:txBody>
          <a:bodyPr wrap="square" rtlCol="0">
            <a:spAutoFit/>
          </a:bodyPr>
          <a:lstStyle/>
          <a:p>
            <a:r>
              <a:rPr lang="en-US" sz="2800" b="1" u="sng" dirty="0"/>
              <a:t>Contrastive pre-training:</a:t>
            </a:r>
            <a:r>
              <a:rPr lang="en-US" sz="2800" dirty="0"/>
              <a:t> an embedding for a text should be closer to the embedding of an image it is a caption of (cosine-similarity) and further from other images</a:t>
            </a:r>
          </a:p>
        </p:txBody>
      </p:sp>
    </p:spTree>
    <p:extLst>
      <p:ext uri="{BB962C8B-B14F-4D97-AF65-F5344CB8AC3E}">
        <p14:creationId xmlns:p14="http://schemas.microsoft.com/office/powerpoint/2010/main" val="1942163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Model</a:t>
            </a:r>
            <a:endParaRPr dirty="0">
              <a:latin typeface="Avenir"/>
              <a:ea typeface="Avenir"/>
              <a:cs typeface="Avenir"/>
              <a:sym typeface="Avenir"/>
            </a:endParaRPr>
          </a:p>
        </p:txBody>
      </p:sp>
      <p:pic>
        <p:nvPicPr>
          <p:cNvPr id="10" name="Picture 9">
            <a:extLst>
              <a:ext uri="{FF2B5EF4-FFF2-40B4-BE49-F238E27FC236}">
                <a16:creationId xmlns:a16="http://schemas.microsoft.com/office/drawing/2014/main" id="{808FEEE0-6ECB-504B-BC72-359388341651}"/>
              </a:ext>
            </a:extLst>
          </p:cNvPr>
          <p:cNvPicPr>
            <a:picLocks noChangeAspect="1"/>
          </p:cNvPicPr>
          <p:nvPr/>
        </p:nvPicPr>
        <p:blipFill rotWithShape="1">
          <a:blip r:embed="rId3">
            <a:extLst>
              <a:ext uri="{28A0092B-C50C-407E-A947-70E740481C1C}">
                <a14:useLocalDpi xmlns:a14="http://schemas.microsoft.com/office/drawing/2010/main" val="0"/>
              </a:ext>
            </a:extLst>
          </a:blip>
          <a:srcRect l="18360" t="20395" r="51172" b="28721"/>
          <a:stretch/>
        </p:blipFill>
        <p:spPr>
          <a:xfrm>
            <a:off x="863600" y="3581400"/>
            <a:ext cx="5638800" cy="5964115"/>
          </a:xfrm>
          <a:prstGeom prst="rect">
            <a:avLst/>
          </a:prstGeom>
        </p:spPr>
      </p:pic>
      <p:sp>
        <p:nvSpPr>
          <p:cNvPr id="12" name="TextBox 11">
            <a:extLst>
              <a:ext uri="{FF2B5EF4-FFF2-40B4-BE49-F238E27FC236}">
                <a16:creationId xmlns:a16="http://schemas.microsoft.com/office/drawing/2014/main" id="{8A820FE5-C71C-5C45-A71F-1B5E6772838C}"/>
              </a:ext>
            </a:extLst>
          </p:cNvPr>
          <p:cNvSpPr txBox="1"/>
          <p:nvPr/>
        </p:nvSpPr>
        <p:spPr>
          <a:xfrm>
            <a:off x="6484256" y="6030962"/>
            <a:ext cx="3904344" cy="1200329"/>
          </a:xfrm>
          <a:prstGeom prst="rect">
            <a:avLst/>
          </a:prstGeom>
          <a:noFill/>
        </p:spPr>
        <p:txBody>
          <a:bodyPr wrap="square" rtlCol="0">
            <a:spAutoFit/>
          </a:bodyPr>
          <a:lstStyle/>
          <a:p>
            <a:r>
              <a:rPr lang="en-US" sz="2400" b="1" u="sng" dirty="0">
                <a:solidFill>
                  <a:srgbClr val="0070C0"/>
                </a:solidFill>
              </a:rPr>
              <a:t>Transformer LM</a:t>
            </a:r>
            <a:r>
              <a:rPr lang="en-US" sz="2400" b="1" u="sng" dirty="0"/>
              <a:t>:</a:t>
            </a:r>
            <a:r>
              <a:rPr lang="en-US" sz="2400" dirty="0"/>
              <a:t> trained to predict caption of an image (predictive objective)</a:t>
            </a:r>
          </a:p>
        </p:txBody>
      </p:sp>
      <p:sp>
        <p:nvSpPr>
          <p:cNvPr id="13" name="TextBox 12">
            <a:extLst>
              <a:ext uri="{FF2B5EF4-FFF2-40B4-BE49-F238E27FC236}">
                <a16:creationId xmlns:a16="http://schemas.microsoft.com/office/drawing/2014/main" id="{A000E260-D3F8-614E-996D-FADA5C173F26}"/>
              </a:ext>
            </a:extLst>
          </p:cNvPr>
          <p:cNvSpPr txBox="1"/>
          <p:nvPr/>
        </p:nvSpPr>
        <p:spPr>
          <a:xfrm>
            <a:off x="6484257" y="4461302"/>
            <a:ext cx="4285343" cy="1569660"/>
          </a:xfrm>
          <a:prstGeom prst="rect">
            <a:avLst/>
          </a:prstGeom>
          <a:noFill/>
        </p:spPr>
        <p:txBody>
          <a:bodyPr wrap="square" rtlCol="0">
            <a:spAutoFit/>
          </a:bodyPr>
          <a:lstStyle/>
          <a:p>
            <a:r>
              <a:rPr lang="en-US" sz="2400" b="1" u="sng" dirty="0">
                <a:solidFill>
                  <a:srgbClr val="FFC000"/>
                </a:solidFill>
              </a:rPr>
              <a:t>Bag of Words prediction</a:t>
            </a:r>
            <a:r>
              <a:rPr lang="en-US" sz="2400" b="1" u="sng" dirty="0"/>
              <a:t>:</a:t>
            </a:r>
            <a:r>
              <a:rPr lang="en-US" sz="2400" dirty="0"/>
              <a:t> trained to predict a bag-of-words caption of the image (predictive objective)</a:t>
            </a:r>
          </a:p>
        </p:txBody>
      </p:sp>
      <p:sp>
        <p:nvSpPr>
          <p:cNvPr id="14" name="TextBox 13">
            <a:extLst>
              <a:ext uri="{FF2B5EF4-FFF2-40B4-BE49-F238E27FC236}">
                <a16:creationId xmlns:a16="http://schemas.microsoft.com/office/drawing/2014/main" id="{37D4F59D-66C5-E04E-87EA-E00F8B1A2A2A}"/>
              </a:ext>
            </a:extLst>
          </p:cNvPr>
          <p:cNvSpPr txBox="1"/>
          <p:nvPr/>
        </p:nvSpPr>
        <p:spPr>
          <a:xfrm>
            <a:off x="6484256" y="3249717"/>
            <a:ext cx="4285343" cy="1200329"/>
          </a:xfrm>
          <a:prstGeom prst="rect">
            <a:avLst/>
          </a:prstGeom>
          <a:noFill/>
        </p:spPr>
        <p:txBody>
          <a:bodyPr wrap="square" rtlCol="0">
            <a:spAutoFit/>
          </a:bodyPr>
          <a:lstStyle/>
          <a:p>
            <a:r>
              <a:rPr lang="en-US" sz="2400" b="1" u="sng" dirty="0">
                <a:solidFill>
                  <a:srgbClr val="00B050"/>
                </a:solidFill>
              </a:rPr>
              <a:t>CLIP</a:t>
            </a:r>
            <a:r>
              <a:rPr lang="en-US" sz="2400" b="1" u="sng" dirty="0"/>
              <a:t>:</a:t>
            </a:r>
            <a:r>
              <a:rPr lang="en-US" sz="2400" dirty="0"/>
              <a:t> trained to predict which caption is paired with which image (contrastive objective)</a:t>
            </a:r>
          </a:p>
        </p:txBody>
      </p:sp>
      <p:sp>
        <p:nvSpPr>
          <p:cNvPr id="15" name="Freeform 14">
            <a:extLst>
              <a:ext uri="{FF2B5EF4-FFF2-40B4-BE49-F238E27FC236}">
                <a16:creationId xmlns:a16="http://schemas.microsoft.com/office/drawing/2014/main" id="{1508649C-A62E-964C-B7BD-FFBC6DB8A7DA}"/>
              </a:ext>
            </a:extLst>
          </p:cNvPr>
          <p:cNvSpPr/>
          <p:nvPr/>
        </p:nvSpPr>
        <p:spPr>
          <a:xfrm>
            <a:off x="10210801" y="5033132"/>
            <a:ext cx="787400" cy="1803097"/>
          </a:xfrm>
          <a:custGeom>
            <a:avLst/>
            <a:gdLst>
              <a:gd name="connsiteX0" fmla="*/ 696686 w 893313"/>
              <a:gd name="connsiteY0" fmla="*/ 0 h 2177143"/>
              <a:gd name="connsiteX1" fmla="*/ 849086 w 893313"/>
              <a:gd name="connsiteY1" fmla="*/ 1240971 h 2177143"/>
              <a:gd name="connsiteX2" fmla="*/ 0 w 893313"/>
              <a:gd name="connsiteY2" fmla="*/ 2177143 h 2177143"/>
            </a:gdLst>
            <a:ahLst/>
            <a:cxnLst>
              <a:cxn ang="0">
                <a:pos x="connsiteX0" y="connsiteY0"/>
              </a:cxn>
              <a:cxn ang="0">
                <a:pos x="connsiteX1" y="connsiteY1"/>
              </a:cxn>
              <a:cxn ang="0">
                <a:pos x="connsiteX2" y="connsiteY2"/>
              </a:cxn>
            </a:cxnLst>
            <a:rect l="l" t="t" r="r" b="b"/>
            <a:pathLst>
              <a:path w="893313" h="2177143">
                <a:moveTo>
                  <a:pt x="696686" y="0"/>
                </a:moveTo>
                <a:cubicBezTo>
                  <a:pt x="830943" y="439057"/>
                  <a:pt x="965200" y="878114"/>
                  <a:pt x="849086" y="1240971"/>
                </a:cubicBezTo>
                <a:cubicBezTo>
                  <a:pt x="732972" y="1603828"/>
                  <a:pt x="366486" y="1890485"/>
                  <a:pt x="0" y="21771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AA44F3E-B08C-D248-A48F-D12D06A91759}"/>
              </a:ext>
            </a:extLst>
          </p:cNvPr>
          <p:cNvSpPr txBox="1"/>
          <p:nvPr/>
        </p:nvSpPr>
        <p:spPr>
          <a:xfrm>
            <a:off x="10604501" y="6520190"/>
            <a:ext cx="2057401" cy="2677656"/>
          </a:xfrm>
          <a:prstGeom prst="rect">
            <a:avLst/>
          </a:prstGeom>
          <a:noFill/>
        </p:spPr>
        <p:txBody>
          <a:bodyPr wrap="square" rtlCol="0">
            <a:spAutoFit/>
          </a:bodyPr>
          <a:lstStyle/>
          <a:p>
            <a:r>
              <a:rPr lang="en-US" sz="2400" dirty="0"/>
              <a:t>Trained to predict the </a:t>
            </a:r>
            <a:r>
              <a:rPr lang="en-US" sz="2400" i="1" dirty="0"/>
              <a:t>exact</a:t>
            </a:r>
            <a:r>
              <a:rPr lang="en-US" sz="2400" dirty="0"/>
              <a:t> words of the text accompanying the image</a:t>
            </a:r>
          </a:p>
          <a:p>
            <a:r>
              <a:rPr lang="en-US" sz="2400" dirty="0">
                <a:solidFill>
                  <a:srgbClr val="FF0000"/>
                </a:solidFill>
              </a:rPr>
              <a:t>Harder</a:t>
            </a:r>
            <a:r>
              <a:rPr lang="en-US" sz="2400" dirty="0"/>
              <a:t> task</a:t>
            </a:r>
          </a:p>
        </p:txBody>
      </p:sp>
    </p:spTree>
    <p:extLst>
      <p:ext uri="{BB962C8B-B14F-4D97-AF65-F5344CB8AC3E}">
        <p14:creationId xmlns:p14="http://schemas.microsoft.com/office/powerpoint/2010/main" val="314288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Model</a:t>
            </a:r>
            <a:endParaRPr dirty="0">
              <a:latin typeface="Avenir"/>
              <a:ea typeface="Avenir"/>
              <a:cs typeface="Avenir"/>
              <a:sym typeface="Avenir"/>
            </a:endParaRPr>
          </a:p>
        </p:txBody>
      </p:sp>
      <p:pic>
        <p:nvPicPr>
          <p:cNvPr id="7" name="Picture 6">
            <a:extLst>
              <a:ext uri="{FF2B5EF4-FFF2-40B4-BE49-F238E27FC236}">
                <a16:creationId xmlns:a16="http://schemas.microsoft.com/office/drawing/2014/main" id="{9D10B19B-65BA-BD46-99DD-191BE7C1D6BB}"/>
              </a:ext>
            </a:extLst>
          </p:cNvPr>
          <p:cNvPicPr>
            <a:picLocks noChangeAspect="1"/>
          </p:cNvPicPr>
          <p:nvPr/>
        </p:nvPicPr>
        <p:blipFill rotWithShape="1">
          <a:blip r:embed="rId3">
            <a:extLst>
              <a:ext uri="{28A0092B-C50C-407E-A947-70E740481C1C}">
                <a14:useLocalDpi xmlns:a14="http://schemas.microsoft.com/office/drawing/2010/main" val="0"/>
              </a:ext>
            </a:extLst>
          </a:blip>
          <a:srcRect l="48828" t="23166" r="18945" b="41674"/>
          <a:stretch/>
        </p:blipFill>
        <p:spPr>
          <a:xfrm>
            <a:off x="635000" y="3352800"/>
            <a:ext cx="8491208" cy="5867400"/>
          </a:xfrm>
          <a:prstGeom prst="rect">
            <a:avLst/>
          </a:prstGeom>
        </p:spPr>
      </p:pic>
      <p:cxnSp>
        <p:nvCxnSpPr>
          <p:cNvPr id="3" name="Straight Arrow Connector 2">
            <a:extLst>
              <a:ext uri="{FF2B5EF4-FFF2-40B4-BE49-F238E27FC236}">
                <a16:creationId xmlns:a16="http://schemas.microsoft.com/office/drawing/2014/main" id="{A2878AAD-6054-9645-8D60-4A04384C95F5}"/>
              </a:ext>
            </a:extLst>
          </p:cNvPr>
          <p:cNvCxnSpPr>
            <a:cxnSpLocks/>
          </p:cNvCxnSpPr>
          <p:nvPr/>
        </p:nvCxnSpPr>
        <p:spPr>
          <a:xfrm flipH="1">
            <a:off x="3073400" y="2666631"/>
            <a:ext cx="2133600" cy="204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4486AF-84E1-7442-B4BC-8DDD70D41624}"/>
              </a:ext>
            </a:extLst>
          </p:cNvPr>
          <p:cNvSpPr txBox="1"/>
          <p:nvPr/>
        </p:nvSpPr>
        <p:spPr>
          <a:xfrm>
            <a:off x="5262493" y="2167440"/>
            <a:ext cx="7299000" cy="1569660"/>
          </a:xfrm>
          <a:prstGeom prst="rect">
            <a:avLst/>
          </a:prstGeom>
          <a:noFill/>
        </p:spPr>
        <p:txBody>
          <a:bodyPr wrap="square" rtlCol="0">
            <a:spAutoFit/>
          </a:bodyPr>
          <a:lstStyle/>
          <a:p>
            <a:r>
              <a:rPr lang="en-US" sz="2400" dirty="0"/>
              <a:t>need “prompts”</a:t>
            </a:r>
          </a:p>
          <a:p>
            <a:r>
              <a:rPr lang="en-US" sz="2400" dirty="0"/>
              <a:t>-- </a:t>
            </a:r>
            <a:r>
              <a:rPr lang="en-US" sz="2400" dirty="0">
                <a:highlight>
                  <a:srgbClr val="00FF00"/>
                </a:highlight>
              </a:rPr>
              <a:t>a sentence</a:t>
            </a:r>
            <a:r>
              <a:rPr lang="en-US" sz="2400" dirty="0"/>
              <a:t>, to bridge gap between training and test</a:t>
            </a:r>
          </a:p>
          <a:p>
            <a:r>
              <a:rPr lang="en-US" sz="2400" dirty="0"/>
              <a:t>-- can be customized to each task</a:t>
            </a:r>
          </a:p>
          <a:p>
            <a:r>
              <a:rPr lang="en-US" sz="2400" dirty="0"/>
              <a:t>e.g., </a:t>
            </a:r>
            <a:r>
              <a:rPr lang="en-US" sz="2400" dirty="0">
                <a:highlight>
                  <a:srgbClr val="00FF00"/>
                </a:highlight>
              </a:rPr>
              <a:t>a photo of a </a:t>
            </a:r>
            <a:r>
              <a:rPr lang="en-US" sz="2400" dirty="0"/>
              <a:t>{label}, </a:t>
            </a:r>
            <a:r>
              <a:rPr lang="en-US" sz="2400" dirty="0">
                <a:highlight>
                  <a:srgbClr val="FFFF00"/>
                </a:highlight>
              </a:rPr>
              <a:t>a type of pet</a:t>
            </a:r>
          </a:p>
        </p:txBody>
      </p:sp>
      <p:cxnSp>
        <p:nvCxnSpPr>
          <p:cNvPr id="9" name="Straight Arrow Connector 8">
            <a:extLst>
              <a:ext uri="{FF2B5EF4-FFF2-40B4-BE49-F238E27FC236}">
                <a16:creationId xmlns:a16="http://schemas.microsoft.com/office/drawing/2014/main" id="{10B68367-4013-D545-8113-6A31658AFEC1}"/>
              </a:ext>
            </a:extLst>
          </p:cNvPr>
          <p:cNvCxnSpPr/>
          <p:nvPr/>
        </p:nvCxnSpPr>
        <p:spPr>
          <a:xfrm flipH="1" flipV="1">
            <a:off x="9702800" y="3737100"/>
            <a:ext cx="1066800" cy="11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4D4095-1529-534C-ACD6-6D7090BB072F}"/>
              </a:ext>
            </a:extLst>
          </p:cNvPr>
          <p:cNvSpPr txBox="1"/>
          <p:nvPr/>
        </p:nvSpPr>
        <p:spPr>
          <a:xfrm>
            <a:off x="9887236" y="4992682"/>
            <a:ext cx="2667000" cy="1200329"/>
          </a:xfrm>
          <a:prstGeom prst="rect">
            <a:avLst/>
          </a:prstGeom>
          <a:noFill/>
        </p:spPr>
        <p:txBody>
          <a:bodyPr wrap="square" rtlCol="0">
            <a:spAutoFit/>
          </a:bodyPr>
          <a:lstStyle/>
          <a:p>
            <a:r>
              <a:rPr lang="en-US" sz="2400" dirty="0"/>
              <a:t>Provide context for the task, also help for polysemy</a:t>
            </a:r>
            <a:endParaRPr lang="en-US" sz="2400" dirty="0">
              <a:highlight>
                <a:srgbClr val="FFFF00"/>
              </a:highlight>
            </a:endParaRPr>
          </a:p>
        </p:txBody>
      </p:sp>
    </p:spTree>
    <p:extLst>
      <p:ext uri="{BB962C8B-B14F-4D97-AF65-F5344CB8AC3E}">
        <p14:creationId xmlns:p14="http://schemas.microsoft.com/office/powerpoint/2010/main" val="334727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Prompts</a:t>
            </a:r>
            <a:endParaRPr dirty="0">
              <a:latin typeface="Avenir"/>
              <a:ea typeface="Avenir"/>
              <a:cs typeface="Avenir"/>
              <a:sym typeface="Avenir"/>
            </a:endParaRPr>
          </a:p>
        </p:txBody>
      </p:sp>
      <p:pic>
        <p:nvPicPr>
          <p:cNvPr id="4" name="Picture 3">
            <a:extLst>
              <a:ext uri="{FF2B5EF4-FFF2-40B4-BE49-F238E27FC236}">
                <a16:creationId xmlns:a16="http://schemas.microsoft.com/office/drawing/2014/main" id="{C81D4492-5AFD-FE41-B273-A793B6195D98}"/>
              </a:ext>
            </a:extLst>
          </p:cNvPr>
          <p:cNvPicPr>
            <a:picLocks noChangeAspect="1"/>
          </p:cNvPicPr>
          <p:nvPr/>
        </p:nvPicPr>
        <p:blipFill rotWithShape="1">
          <a:blip r:embed="rId3">
            <a:extLst>
              <a:ext uri="{28A0092B-C50C-407E-A947-70E740481C1C}">
                <a14:useLocalDpi xmlns:a14="http://schemas.microsoft.com/office/drawing/2010/main" val="0"/>
              </a:ext>
            </a:extLst>
          </a:blip>
          <a:srcRect l="48699" t="17187" r="14228" b="41406"/>
          <a:stretch/>
        </p:blipFill>
        <p:spPr>
          <a:xfrm>
            <a:off x="425164" y="3276600"/>
            <a:ext cx="6557350" cy="6097185"/>
          </a:xfrm>
          <a:prstGeom prst="rect">
            <a:avLst/>
          </a:prstGeom>
        </p:spPr>
      </p:pic>
      <p:sp>
        <p:nvSpPr>
          <p:cNvPr id="10" name="TextBox 9">
            <a:extLst>
              <a:ext uri="{FF2B5EF4-FFF2-40B4-BE49-F238E27FC236}">
                <a16:creationId xmlns:a16="http://schemas.microsoft.com/office/drawing/2014/main" id="{47BE03C2-3811-7E43-AFD0-3ABD502E6A8C}"/>
              </a:ext>
            </a:extLst>
          </p:cNvPr>
          <p:cNvSpPr txBox="1"/>
          <p:nvPr/>
        </p:nvSpPr>
        <p:spPr>
          <a:xfrm>
            <a:off x="7112000" y="4617032"/>
            <a:ext cx="4719629" cy="3416320"/>
          </a:xfrm>
          <a:prstGeom prst="rect">
            <a:avLst/>
          </a:prstGeom>
          <a:noFill/>
        </p:spPr>
        <p:txBody>
          <a:bodyPr wrap="square" rtlCol="0">
            <a:spAutoFit/>
          </a:bodyPr>
          <a:lstStyle/>
          <a:p>
            <a:r>
              <a:rPr lang="en-US" sz="2400" dirty="0"/>
              <a:t>need “prompts”</a:t>
            </a:r>
          </a:p>
          <a:p>
            <a:r>
              <a:rPr lang="en-US" sz="2400" dirty="0"/>
              <a:t>-- </a:t>
            </a:r>
            <a:r>
              <a:rPr lang="en-US" sz="2400" b="1" dirty="0"/>
              <a:t>engineering</a:t>
            </a:r>
            <a:r>
              <a:rPr lang="en-US" sz="2400" dirty="0"/>
              <a:t>: on satellite images, use “a satellite photo of a {label}”; on OCR, use quotes around the number/text to be recognized</a:t>
            </a:r>
          </a:p>
          <a:p>
            <a:r>
              <a:rPr lang="en-US" sz="2400" dirty="0"/>
              <a:t>-- </a:t>
            </a:r>
            <a:r>
              <a:rPr lang="en-US" sz="2400" b="1" dirty="0"/>
              <a:t>ensembling</a:t>
            </a:r>
            <a:r>
              <a:rPr lang="en-US" sz="2400" dirty="0"/>
              <a:t>: ensemble over multiple context prompts: “a photo of a big {label}”, “a photo of a small {label}</a:t>
            </a:r>
          </a:p>
        </p:txBody>
      </p:sp>
    </p:spTree>
    <p:extLst>
      <p:ext uri="{BB962C8B-B14F-4D97-AF65-F5344CB8AC3E}">
        <p14:creationId xmlns:p14="http://schemas.microsoft.com/office/powerpoint/2010/main" val="2992162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Zero-shot performance</a:t>
            </a:r>
            <a:endParaRPr dirty="0">
              <a:latin typeface="Avenir"/>
              <a:ea typeface="Avenir"/>
              <a:cs typeface="Avenir"/>
              <a:sym typeface="Avenir"/>
            </a:endParaRPr>
          </a:p>
        </p:txBody>
      </p:sp>
      <p:sp>
        <p:nvSpPr>
          <p:cNvPr id="10" name="TextBox 9">
            <a:extLst>
              <a:ext uri="{FF2B5EF4-FFF2-40B4-BE49-F238E27FC236}">
                <a16:creationId xmlns:a16="http://schemas.microsoft.com/office/drawing/2014/main" id="{47BE03C2-3811-7E43-AFD0-3ABD502E6A8C}"/>
              </a:ext>
            </a:extLst>
          </p:cNvPr>
          <p:cNvSpPr txBox="1"/>
          <p:nvPr/>
        </p:nvSpPr>
        <p:spPr>
          <a:xfrm>
            <a:off x="6185571" y="3429000"/>
            <a:ext cx="6033169" cy="5262979"/>
          </a:xfrm>
          <a:prstGeom prst="rect">
            <a:avLst/>
          </a:prstGeom>
          <a:noFill/>
        </p:spPr>
        <p:txBody>
          <a:bodyPr wrap="square" rtlCol="0">
            <a:spAutoFit/>
          </a:bodyPr>
          <a:lstStyle/>
          <a:p>
            <a:r>
              <a:rPr lang="en-US" sz="2800" dirty="0"/>
              <a:t>Zero-shot CLIP is competitive with a </a:t>
            </a:r>
            <a:r>
              <a:rPr lang="en-US" sz="2800" b="1" dirty="0"/>
              <a:t>fully supervised baseline</a:t>
            </a:r>
            <a:r>
              <a:rPr lang="en-US" sz="2800" dirty="0"/>
              <a:t>. Across a </a:t>
            </a:r>
            <a:r>
              <a:rPr lang="en-US" sz="2800" b="1" dirty="0"/>
              <a:t>27 dataset </a:t>
            </a:r>
            <a:r>
              <a:rPr lang="en-US" sz="2800" dirty="0"/>
              <a:t>eval suite, a zero-shot CLIP classifier outperforms a fully supervised linear classifier fitted on ResNet-50 features on </a:t>
            </a:r>
            <a:r>
              <a:rPr lang="en-US" sz="2800" b="1" dirty="0"/>
              <a:t>16 datasets</a:t>
            </a:r>
            <a:r>
              <a:rPr lang="en-US" sz="2800" dirty="0"/>
              <a:t>, including ImageNet.</a:t>
            </a:r>
          </a:p>
          <a:p>
            <a:endParaRPr lang="en-US" sz="2800" dirty="0"/>
          </a:p>
          <a:p>
            <a:r>
              <a:rPr lang="en-US" sz="2800" b="1" dirty="0"/>
              <a:t>Linear Probe on ResNet50</a:t>
            </a:r>
            <a:r>
              <a:rPr lang="en-US" sz="2800" dirty="0"/>
              <a:t>: add a linear classification layer (logistic regression) on top of ResNet50, fine-tuned on the target task in a supervised manner</a:t>
            </a:r>
            <a:endParaRPr lang="en-US" sz="3600" dirty="0"/>
          </a:p>
        </p:txBody>
      </p:sp>
      <p:pic>
        <p:nvPicPr>
          <p:cNvPr id="3" name="Picture 2">
            <a:extLst>
              <a:ext uri="{FF2B5EF4-FFF2-40B4-BE49-F238E27FC236}">
                <a16:creationId xmlns:a16="http://schemas.microsoft.com/office/drawing/2014/main" id="{0313D474-C96B-214B-A065-E5B284DF9039}"/>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8989" r="14228" b="33594"/>
          <a:stretch/>
        </p:blipFill>
        <p:spPr>
          <a:xfrm>
            <a:off x="835129" y="3429000"/>
            <a:ext cx="5357699" cy="5912358"/>
          </a:xfrm>
          <a:prstGeom prst="rect">
            <a:avLst/>
          </a:prstGeom>
        </p:spPr>
      </p:pic>
      <p:cxnSp>
        <p:nvCxnSpPr>
          <p:cNvPr id="6" name="Straight Arrow Connector 5">
            <a:extLst>
              <a:ext uri="{FF2B5EF4-FFF2-40B4-BE49-F238E27FC236}">
                <a16:creationId xmlns:a16="http://schemas.microsoft.com/office/drawing/2014/main" id="{3C6BBC91-27B7-CF43-8F2D-95CFF4B81CF0}"/>
              </a:ext>
            </a:extLst>
          </p:cNvPr>
          <p:cNvCxnSpPr>
            <a:cxnSpLocks/>
            <a:stCxn id="7" idx="1"/>
          </p:cNvCxnSpPr>
          <p:nvPr/>
        </p:nvCxnSpPr>
        <p:spPr>
          <a:xfrm flipH="1" flipV="1">
            <a:off x="4368800" y="8382001"/>
            <a:ext cx="2895600" cy="86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3F228C-FE40-1245-BA0F-790BD460DAF2}"/>
              </a:ext>
            </a:extLst>
          </p:cNvPr>
          <p:cNvSpPr txBox="1"/>
          <p:nvPr/>
        </p:nvSpPr>
        <p:spPr>
          <a:xfrm>
            <a:off x="7264400" y="8783356"/>
            <a:ext cx="5740400" cy="923330"/>
          </a:xfrm>
          <a:prstGeom prst="rect">
            <a:avLst/>
          </a:prstGeom>
          <a:noFill/>
        </p:spPr>
        <p:txBody>
          <a:bodyPr wrap="square" rtlCol="0">
            <a:spAutoFit/>
          </a:bodyPr>
          <a:lstStyle/>
          <a:p>
            <a:r>
              <a:rPr lang="en-US" dirty="0"/>
              <a:t>Specialized, complex, or abstract tasks: satellite image classification, lymph node tumor detection, counting objects, ...</a:t>
            </a:r>
          </a:p>
        </p:txBody>
      </p:sp>
    </p:spTree>
    <p:extLst>
      <p:ext uri="{BB962C8B-B14F-4D97-AF65-F5344CB8AC3E}">
        <p14:creationId xmlns:p14="http://schemas.microsoft.com/office/powerpoint/2010/main" val="407852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a:latin typeface="Avenir"/>
                <a:ea typeface="Avenir"/>
                <a:cs typeface="Avenir"/>
                <a:sym typeface="Avenir"/>
              </a:rPr>
              <a:t>Contributions</a:t>
            </a:r>
            <a:endParaRPr>
              <a:latin typeface="Avenir"/>
              <a:ea typeface="Avenir"/>
              <a:cs typeface="Avenir"/>
              <a:sym typeface="Avenir"/>
            </a:endParaRPr>
          </a:p>
        </p:txBody>
      </p:sp>
      <p:sp>
        <p:nvSpPr>
          <p:cNvPr id="218" name="Google Shape;218;p34"/>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Transformers in computer vision: applying attention to image patches</a:t>
            </a:r>
          </a:p>
          <a:p>
            <a:pPr algn="l" rtl="0">
              <a:buFont typeface="Avenir"/>
              <a:buChar char="●"/>
            </a:pPr>
            <a:r>
              <a:rPr lang="en-US" sz="4000" dirty="0">
                <a:latin typeface="Avenir"/>
                <a:ea typeface="Avenir"/>
                <a:cs typeface="Avenir"/>
                <a:sym typeface="Avenir"/>
              </a:rPr>
              <a:t>When pretrained on large amounts of data and transferred to multiple mid- or small- image recognition benchmarks, Vision Transformer (</a:t>
            </a:r>
            <a:r>
              <a:rPr lang="en-US" sz="4000" dirty="0" err="1">
                <a:latin typeface="Avenir"/>
                <a:ea typeface="Avenir"/>
                <a:cs typeface="Avenir"/>
                <a:sym typeface="Avenir"/>
              </a:rPr>
              <a:t>ViT</a:t>
            </a:r>
            <a:r>
              <a:rPr lang="en-US" sz="4000" dirty="0">
                <a:latin typeface="Avenir"/>
                <a:ea typeface="Avenir"/>
                <a:cs typeface="Avenir"/>
                <a:sym typeface="Avenir"/>
              </a:rPr>
              <a:t>) achieves results comparable to </a:t>
            </a:r>
            <a:r>
              <a:rPr lang="en-US" sz="4000" dirty="0" err="1">
                <a:latin typeface="Avenir"/>
                <a:ea typeface="Avenir"/>
                <a:cs typeface="Avenir"/>
                <a:sym typeface="Avenir"/>
              </a:rPr>
              <a:t>SotA</a:t>
            </a:r>
            <a:r>
              <a:rPr lang="en-US" sz="4000" dirty="0">
                <a:latin typeface="Avenir"/>
                <a:ea typeface="Avenir"/>
                <a:cs typeface="Avenir"/>
                <a:sym typeface="Avenir"/>
              </a:rPr>
              <a:t> convolutional neural networks while requiring fewer resources to train</a:t>
            </a:r>
          </a:p>
        </p:txBody>
      </p:sp>
    </p:spTree>
    <p:extLst>
      <p:ext uri="{BB962C8B-B14F-4D97-AF65-F5344CB8AC3E}">
        <p14:creationId xmlns:p14="http://schemas.microsoft.com/office/powerpoint/2010/main" val="468682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Robustness</a:t>
            </a:r>
            <a:endParaRPr dirty="0">
              <a:latin typeface="Avenir"/>
              <a:ea typeface="Avenir"/>
              <a:cs typeface="Avenir"/>
              <a:sym typeface="Avenir"/>
            </a:endParaRPr>
          </a:p>
        </p:txBody>
      </p:sp>
      <p:pic>
        <p:nvPicPr>
          <p:cNvPr id="4" name="Picture 3">
            <a:extLst>
              <a:ext uri="{FF2B5EF4-FFF2-40B4-BE49-F238E27FC236}">
                <a16:creationId xmlns:a16="http://schemas.microsoft.com/office/drawing/2014/main" id="{1239A48D-F749-104D-9D80-B24EA7BF2F2E}"/>
              </a:ext>
            </a:extLst>
          </p:cNvPr>
          <p:cNvPicPr>
            <a:picLocks noChangeAspect="1"/>
          </p:cNvPicPr>
          <p:nvPr/>
        </p:nvPicPr>
        <p:blipFill rotWithShape="1">
          <a:blip r:embed="rId3">
            <a:extLst>
              <a:ext uri="{28A0092B-C50C-407E-A947-70E740481C1C}">
                <a14:useLocalDpi xmlns:a14="http://schemas.microsoft.com/office/drawing/2010/main" val="0"/>
              </a:ext>
            </a:extLst>
          </a:blip>
          <a:srcRect l="38984" t="35156" r="16179" b="31251"/>
          <a:stretch/>
        </p:blipFill>
        <p:spPr>
          <a:xfrm>
            <a:off x="1016000" y="3200400"/>
            <a:ext cx="9881940" cy="6163952"/>
          </a:xfrm>
          <a:prstGeom prst="rect">
            <a:avLst/>
          </a:prstGeom>
        </p:spPr>
      </p:pic>
    </p:spTree>
    <p:extLst>
      <p:ext uri="{BB962C8B-B14F-4D97-AF65-F5344CB8AC3E}">
        <p14:creationId xmlns:p14="http://schemas.microsoft.com/office/powerpoint/2010/main" val="2725760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Zero-shot vs Few-shot</a:t>
            </a:r>
            <a:endParaRPr dirty="0">
              <a:latin typeface="Avenir"/>
              <a:ea typeface="Avenir"/>
              <a:cs typeface="Avenir"/>
              <a:sym typeface="Avenir"/>
            </a:endParaRPr>
          </a:p>
        </p:txBody>
      </p:sp>
      <p:pic>
        <p:nvPicPr>
          <p:cNvPr id="3" name="Picture 2">
            <a:extLst>
              <a:ext uri="{FF2B5EF4-FFF2-40B4-BE49-F238E27FC236}">
                <a16:creationId xmlns:a16="http://schemas.microsoft.com/office/drawing/2014/main" id="{70F61F02-98D9-ED48-AE65-52086B237D6A}"/>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6120" r="51950" b="32812"/>
          <a:stretch/>
        </p:blipFill>
        <p:spPr>
          <a:xfrm>
            <a:off x="0" y="3581400"/>
            <a:ext cx="6444911" cy="5943600"/>
          </a:xfrm>
          <a:prstGeom prst="rect">
            <a:avLst/>
          </a:prstGeom>
        </p:spPr>
      </p:pic>
      <p:pic>
        <p:nvPicPr>
          <p:cNvPr id="6" name="Picture 5">
            <a:extLst>
              <a:ext uri="{FF2B5EF4-FFF2-40B4-BE49-F238E27FC236}">
                <a16:creationId xmlns:a16="http://schemas.microsoft.com/office/drawing/2014/main" id="{2D09992E-7B85-3C48-8CDE-25A8379BCAF7}"/>
              </a:ext>
            </a:extLst>
          </p:cNvPr>
          <p:cNvPicPr>
            <a:picLocks noChangeAspect="1"/>
          </p:cNvPicPr>
          <p:nvPr/>
        </p:nvPicPr>
        <p:blipFill rotWithShape="1">
          <a:blip r:embed="rId3">
            <a:extLst>
              <a:ext uri="{28A0092B-C50C-407E-A947-70E740481C1C}">
                <a14:useLocalDpi xmlns:a14="http://schemas.microsoft.com/office/drawing/2010/main" val="0"/>
              </a:ext>
            </a:extLst>
          </a:blip>
          <a:srcRect l="12294" t="67188" r="51950" b="14843"/>
          <a:stretch/>
        </p:blipFill>
        <p:spPr>
          <a:xfrm>
            <a:off x="6267323" y="4822741"/>
            <a:ext cx="6503792" cy="2721059"/>
          </a:xfrm>
          <a:prstGeom prst="rect">
            <a:avLst/>
          </a:prstGeom>
        </p:spPr>
      </p:pic>
    </p:spTree>
    <p:extLst>
      <p:ext uri="{BB962C8B-B14F-4D97-AF65-F5344CB8AC3E}">
        <p14:creationId xmlns:p14="http://schemas.microsoft.com/office/powerpoint/2010/main" val="415080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Human Performance</a:t>
            </a:r>
            <a:endParaRPr dirty="0">
              <a:latin typeface="Avenir"/>
              <a:ea typeface="Avenir"/>
              <a:cs typeface="Avenir"/>
              <a:sym typeface="Avenir"/>
            </a:endParaRPr>
          </a:p>
        </p:txBody>
      </p:sp>
      <p:pic>
        <p:nvPicPr>
          <p:cNvPr id="4" name="Picture 3">
            <a:extLst>
              <a:ext uri="{FF2B5EF4-FFF2-40B4-BE49-F238E27FC236}">
                <a16:creationId xmlns:a16="http://schemas.microsoft.com/office/drawing/2014/main" id="{A120187F-F6F8-B746-8047-BED600D94FC6}"/>
              </a:ext>
            </a:extLst>
          </p:cNvPr>
          <p:cNvPicPr>
            <a:picLocks noChangeAspect="1"/>
          </p:cNvPicPr>
          <p:nvPr/>
        </p:nvPicPr>
        <p:blipFill rotWithShape="1">
          <a:blip r:embed="rId3">
            <a:extLst>
              <a:ext uri="{28A0092B-C50C-407E-A947-70E740481C1C}">
                <a14:useLocalDpi xmlns:a14="http://schemas.microsoft.com/office/drawing/2010/main" val="0"/>
              </a:ext>
            </a:extLst>
          </a:blip>
          <a:srcRect l="48699" t="23437" r="13577" b="44531"/>
          <a:stretch/>
        </p:blipFill>
        <p:spPr>
          <a:xfrm>
            <a:off x="443306" y="3276601"/>
            <a:ext cx="8878493" cy="6096000"/>
          </a:xfrm>
          <a:prstGeom prst="rect">
            <a:avLst/>
          </a:prstGeom>
        </p:spPr>
      </p:pic>
      <p:sp>
        <p:nvSpPr>
          <p:cNvPr id="5" name="TextBox 4">
            <a:extLst>
              <a:ext uri="{FF2B5EF4-FFF2-40B4-BE49-F238E27FC236}">
                <a16:creationId xmlns:a16="http://schemas.microsoft.com/office/drawing/2014/main" id="{2D01378C-E59F-DB47-98B5-02999247F3C4}"/>
              </a:ext>
            </a:extLst>
          </p:cNvPr>
          <p:cNvSpPr txBox="1"/>
          <p:nvPr/>
        </p:nvSpPr>
        <p:spPr>
          <a:xfrm>
            <a:off x="9321799" y="4876800"/>
            <a:ext cx="3239695" cy="3416320"/>
          </a:xfrm>
          <a:prstGeom prst="rect">
            <a:avLst/>
          </a:prstGeom>
          <a:noFill/>
        </p:spPr>
        <p:txBody>
          <a:bodyPr wrap="square" rtlCol="0">
            <a:spAutoFit/>
          </a:bodyPr>
          <a:lstStyle/>
          <a:p>
            <a:r>
              <a:rPr lang="en-US" sz="2400" dirty="0"/>
              <a:t>Human jumps from zero to one-shot, indicating </a:t>
            </a:r>
            <a:r>
              <a:rPr lang="en-US" sz="2400" i="1" dirty="0"/>
              <a:t>humans know what they don’t know </a:t>
            </a:r>
            <a:r>
              <a:rPr lang="en-US" sz="2400" dirty="0"/>
              <a:t>and are able to update their priors on the images they are most uncertain in based on a single example </a:t>
            </a:r>
          </a:p>
          <a:p>
            <a:endParaRPr lang="en-US" sz="2400" i="1" dirty="0"/>
          </a:p>
        </p:txBody>
      </p:sp>
    </p:spTree>
    <p:extLst>
      <p:ext uri="{BB962C8B-B14F-4D97-AF65-F5344CB8AC3E}">
        <p14:creationId xmlns:p14="http://schemas.microsoft.com/office/powerpoint/2010/main" val="676464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US" dirty="0">
                <a:latin typeface="Avenir"/>
                <a:ea typeface="Avenir"/>
                <a:cs typeface="Avenir"/>
                <a:sym typeface="Avenir"/>
              </a:rPr>
              <a:t>Limitation</a:t>
            </a:r>
            <a:endParaRPr dirty="0">
              <a:latin typeface="Avenir"/>
              <a:ea typeface="Avenir"/>
              <a:cs typeface="Avenir"/>
              <a:sym typeface="Avenir"/>
            </a:endParaRPr>
          </a:p>
        </p:txBody>
      </p:sp>
      <p:pic>
        <p:nvPicPr>
          <p:cNvPr id="3" name="Picture 2">
            <a:extLst>
              <a:ext uri="{FF2B5EF4-FFF2-40B4-BE49-F238E27FC236}">
                <a16:creationId xmlns:a16="http://schemas.microsoft.com/office/drawing/2014/main" id="{2FF7D2D7-36CB-224E-B8C2-C16357DFD4A6}"/>
              </a:ext>
            </a:extLst>
          </p:cNvPr>
          <p:cNvPicPr>
            <a:picLocks noChangeAspect="1"/>
          </p:cNvPicPr>
          <p:nvPr/>
        </p:nvPicPr>
        <p:blipFill rotWithShape="1">
          <a:blip r:embed="rId3">
            <a:extLst>
              <a:ext uri="{28A0092B-C50C-407E-A947-70E740481C1C}">
                <a14:useLocalDpi xmlns:a14="http://schemas.microsoft.com/office/drawing/2010/main" val="0"/>
              </a:ext>
            </a:extLst>
          </a:blip>
          <a:srcRect l="10156" t="23094" r="12500" b="28139"/>
          <a:stretch/>
        </p:blipFill>
        <p:spPr>
          <a:xfrm>
            <a:off x="100605" y="3505200"/>
            <a:ext cx="12833130" cy="5638800"/>
          </a:xfrm>
          <a:prstGeom prst="rect">
            <a:avLst/>
          </a:prstGeom>
        </p:spPr>
      </p:pic>
      <p:cxnSp>
        <p:nvCxnSpPr>
          <p:cNvPr id="7" name="Straight Arrow Connector 6">
            <a:extLst>
              <a:ext uri="{FF2B5EF4-FFF2-40B4-BE49-F238E27FC236}">
                <a16:creationId xmlns:a16="http://schemas.microsoft.com/office/drawing/2014/main" id="{DC1C89D4-35B3-794C-97F7-4ABF0CF76488}"/>
              </a:ext>
            </a:extLst>
          </p:cNvPr>
          <p:cNvCxnSpPr>
            <a:cxnSpLocks/>
            <a:stCxn id="8" idx="1"/>
          </p:cNvCxnSpPr>
          <p:nvPr/>
        </p:nvCxnSpPr>
        <p:spPr>
          <a:xfrm flipH="1">
            <a:off x="3911600" y="1345632"/>
            <a:ext cx="2362200" cy="3073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1E145E-C1D5-634D-B81E-9E623C8EF9AD}"/>
              </a:ext>
            </a:extLst>
          </p:cNvPr>
          <p:cNvSpPr txBox="1"/>
          <p:nvPr/>
        </p:nvSpPr>
        <p:spPr>
          <a:xfrm>
            <a:off x="6273800" y="1160966"/>
            <a:ext cx="5740400" cy="369332"/>
          </a:xfrm>
          <a:prstGeom prst="rect">
            <a:avLst/>
          </a:prstGeom>
          <a:noFill/>
        </p:spPr>
        <p:txBody>
          <a:bodyPr wrap="square" rtlCol="0">
            <a:spAutoFit/>
          </a:bodyPr>
          <a:lstStyle/>
          <a:p>
            <a:r>
              <a:rPr lang="en-US" dirty="0"/>
              <a:t>Thief, criminal, suspicious person classes</a:t>
            </a:r>
          </a:p>
        </p:txBody>
      </p:sp>
      <p:cxnSp>
        <p:nvCxnSpPr>
          <p:cNvPr id="10" name="Straight Arrow Connector 9">
            <a:extLst>
              <a:ext uri="{FF2B5EF4-FFF2-40B4-BE49-F238E27FC236}">
                <a16:creationId xmlns:a16="http://schemas.microsoft.com/office/drawing/2014/main" id="{19F8D06A-91DF-B64B-9004-4FE505F0AAD8}"/>
              </a:ext>
            </a:extLst>
          </p:cNvPr>
          <p:cNvCxnSpPr>
            <a:cxnSpLocks/>
            <a:stCxn id="217" idx="0"/>
          </p:cNvCxnSpPr>
          <p:nvPr/>
        </p:nvCxnSpPr>
        <p:spPr>
          <a:xfrm flipH="1">
            <a:off x="4216401" y="1852124"/>
            <a:ext cx="2286000" cy="3024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935724-2556-0245-AEF9-F2D0B235B70D}"/>
              </a:ext>
            </a:extLst>
          </p:cNvPr>
          <p:cNvSpPr txBox="1"/>
          <p:nvPr/>
        </p:nvSpPr>
        <p:spPr>
          <a:xfrm>
            <a:off x="6433146" y="1667458"/>
            <a:ext cx="5740400" cy="369332"/>
          </a:xfrm>
          <a:prstGeom prst="rect">
            <a:avLst/>
          </a:prstGeom>
          <a:noFill/>
        </p:spPr>
        <p:txBody>
          <a:bodyPr wrap="square" rtlCol="0">
            <a:spAutoFit/>
          </a:bodyPr>
          <a:lstStyle/>
          <a:p>
            <a:r>
              <a:rPr lang="en-US" dirty="0"/>
              <a:t>Animal, gorilla, chimpanzee, orangutan classes</a:t>
            </a:r>
          </a:p>
        </p:txBody>
      </p:sp>
      <p:cxnSp>
        <p:nvCxnSpPr>
          <p:cNvPr id="14" name="Straight Arrow Connector 13">
            <a:extLst>
              <a:ext uri="{FF2B5EF4-FFF2-40B4-BE49-F238E27FC236}">
                <a16:creationId xmlns:a16="http://schemas.microsoft.com/office/drawing/2014/main" id="{A5DE5BDA-38F4-9947-85A0-55972DA44AF2}"/>
              </a:ext>
            </a:extLst>
          </p:cNvPr>
          <p:cNvCxnSpPr>
            <a:cxnSpLocks/>
          </p:cNvCxnSpPr>
          <p:nvPr/>
        </p:nvCxnSpPr>
        <p:spPr>
          <a:xfrm flipH="1" flipV="1">
            <a:off x="4216401" y="7901476"/>
            <a:ext cx="2126654" cy="142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E79B67A-8085-7345-B8AF-5DAEC77DCA1A}"/>
              </a:ext>
            </a:extLst>
          </p:cNvPr>
          <p:cNvSpPr txBox="1"/>
          <p:nvPr/>
        </p:nvSpPr>
        <p:spPr>
          <a:xfrm>
            <a:off x="6350000" y="9144000"/>
            <a:ext cx="5740400" cy="369332"/>
          </a:xfrm>
          <a:prstGeom prst="rect">
            <a:avLst/>
          </a:prstGeom>
          <a:noFill/>
        </p:spPr>
        <p:txBody>
          <a:bodyPr wrap="square" rtlCol="0">
            <a:spAutoFit/>
          </a:bodyPr>
          <a:lstStyle/>
          <a:p>
            <a:r>
              <a:rPr lang="en-US" dirty="0"/>
              <a:t>Adding appropriate categories can reduce misclassification</a:t>
            </a:r>
          </a:p>
        </p:txBody>
      </p:sp>
    </p:spTree>
    <p:extLst>
      <p:ext uri="{BB962C8B-B14F-4D97-AF65-F5344CB8AC3E}">
        <p14:creationId xmlns:p14="http://schemas.microsoft.com/office/powerpoint/2010/main" val="398435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US" dirty="0">
                <a:latin typeface="Avenir"/>
                <a:ea typeface="Avenir"/>
                <a:cs typeface="Avenir"/>
                <a:sym typeface="Avenir"/>
              </a:rPr>
              <a:t>Conclusion</a:t>
            </a:r>
            <a:endParaRPr dirty="0">
              <a:latin typeface="Avenir"/>
              <a:ea typeface="Avenir"/>
              <a:cs typeface="Avenir"/>
              <a:sym typeface="Avenir"/>
            </a:endParaRPr>
          </a:p>
        </p:txBody>
      </p:sp>
      <p:sp>
        <p:nvSpPr>
          <p:cNvPr id="11" name="Google Shape;218;p34">
            <a:extLst>
              <a:ext uri="{FF2B5EF4-FFF2-40B4-BE49-F238E27FC236}">
                <a16:creationId xmlns:a16="http://schemas.microsoft.com/office/drawing/2014/main" id="{BE74C93F-37B0-3F4D-BEB3-81EDD7A7A43E}"/>
              </a:ext>
            </a:extLst>
          </p:cNvPr>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CLIP is designed to mitigate a number of major problems in standard deep learning approaches in computer vision</a:t>
            </a:r>
          </a:p>
          <a:p>
            <a:pPr lvl="1" algn="l" rtl="0">
              <a:buFont typeface="Avenir"/>
              <a:buChar char="●"/>
            </a:pPr>
            <a:r>
              <a:rPr lang="en-US" sz="2400" b="1" dirty="0">
                <a:latin typeface="Avenir"/>
                <a:ea typeface="Avenir"/>
                <a:cs typeface="Avenir"/>
                <a:sym typeface="Avenir"/>
              </a:rPr>
              <a:t>Costly dataset </a:t>
            </a:r>
            <a:r>
              <a:rPr lang="en-US" sz="2400" dirty="0">
                <a:latin typeface="Avenir"/>
                <a:ea typeface="Avenir"/>
                <a:cs typeface="Avenir"/>
                <a:sym typeface="Avenir"/>
              </a:rPr>
              <a:t>(e.g., ImageNet required 25K human annotators to annotate 14M images for 22K object categories)</a:t>
            </a:r>
          </a:p>
          <a:p>
            <a:pPr lvl="1" algn="l" rtl="0">
              <a:buFont typeface="Avenir"/>
              <a:buChar char="●"/>
            </a:pPr>
            <a:endParaRPr lang="en-US" sz="3600" dirty="0">
              <a:latin typeface="Avenir"/>
              <a:ea typeface="Avenir"/>
              <a:cs typeface="Avenir"/>
              <a:sym typeface="Avenir"/>
            </a:endParaRPr>
          </a:p>
          <a:p>
            <a:pPr marL="162558" indent="0" algn="l" rtl="0">
              <a:buNone/>
            </a:pPr>
            <a:endParaRPr lang="en-US" sz="2800" dirty="0">
              <a:latin typeface="Avenir"/>
              <a:ea typeface="Avenir"/>
              <a:cs typeface="Avenir"/>
              <a:sym typeface="Avenir"/>
            </a:endParaRPr>
          </a:p>
        </p:txBody>
      </p:sp>
    </p:spTree>
    <p:extLst>
      <p:ext uri="{BB962C8B-B14F-4D97-AF65-F5344CB8AC3E}">
        <p14:creationId xmlns:p14="http://schemas.microsoft.com/office/powerpoint/2010/main" val="3962317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US" dirty="0">
                <a:latin typeface="Avenir"/>
                <a:ea typeface="Avenir"/>
                <a:cs typeface="Avenir"/>
                <a:sym typeface="Avenir"/>
              </a:rPr>
              <a:t>Conclusion</a:t>
            </a:r>
            <a:endParaRPr dirty="0">
              <a:latin typeface="Avenir"/>
              <a:ea typeface="Avenir"/>
              <a:cs typeface="Avenir"/>
              <a:sym typeface="Avenir"/>
            </a:endParaRPr>
          </a:p>
        </p:txBody>
      </p:sp>
      <p:sp>
        <p:nvSpPr>
          <p:cNvPr id="11" name="Google Shape;218;p34">
            <a:extLst>
              <a:ext uri="{FF2B5EF4-FFF2-40B4-BE49-F238E27FC236}">
                <a16:creationId xmlns:a16="http://schemas.microsoft.com/office/drawing/2014/main" id="{BE74C93F-37B0-3F4D-BEB3-81EDD7A7A43E}"/>
              </a:ext>
            </a:extLst>
          </p:cNvPr>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CLIP is designed to mitigate a number of major problems in standard deep learning approaches in computer vision</a:t>
            </a:r>
          </a:p>
          <a:p>
            <a:pPr lvl="1" algn="l" rtl="0">
              <a:buFont typeface="Avenir"/>
              <a:buChar char="●"/>
            </a:pPr>
            <a:r>
              <a:rPr lang="en-US" sz="2400" b="1" dirty="0">
                <a:latin typeface="Avenir"/>
                <a:ea typeface="Avenir"/>
                <a:cs typeface="Avenir"/>
                <a:sym typeface="Avenir"/>
              </a:rPr>
              <a:t>Costly dataset </a:t>
            </a:r>
          </a:p>
          <a:p>
            <a:pPr lvl="1" algn="l" rtl="0">
              <a:buFont typeface="Avenir"/>
              <a:buChar char="●"/>
            </a:pPr>
            <a:r>
              <a:rPr lang="en-US" sz="2400" b="1" dirty="0">
                <a:latin typeface="Avenir"/>
                <a:ea typeface="Avenir"/>
                <a:cs typeface="Avenir"/>
                <a:sym typeface="Avenir"/>
              </a:rPr>
              <a:t>Narrow learning</a:t>
            </a:r>
            <a:r>
              <a:rPr lang="en-US" sz="2400" dirty="0">
                <a:latin typeface="Avenir"/>
                <a:ea typeface="Avenir"/>
                <a:cs typeface="Avenir"/>
                <a:sym typeface="Avenir"/>
              </a:rPr>
              <a:t> (e.g., ImageNet model is good at predicting 1K categories but that’s all it can do out of the box; if you need another tasks/classes, you need to build the dataset and fine-tune the model). In contrast, CLIP can be applied to a new task just by telling CLIP’s encoder the names of the task’s visual concepts. </a:t>
            </a:r>
          </a:p>
          <a:p>
            <a:pPr lvl="1" algn="l" rtl="0">
              <a:buFont typeface="Avenir"/>
              <a:buChar char="●"/>
            </a:pPr>
            <a:endParaRPr lang="en-US" sz="3600" dirty="0">
              <a:latin typeface="Avenir"/>
              <a:ea typeface="Avenir"/>
              <a:cs typeface="Avenir"/>
              <a:sym typeface="Avenir"/>
            </a:endParaRPr>
          </a:p>
          <a:p>
            <a:pPr marL="162558" indent="0" algn="l" rtl="0">
              <a:buNone/>
            </a:pPr>
            <a:endParaRPr lang="en-US" sz="2800" dirty="0">
              <a:latin typeface="Avenir"/>
              <a:ea typeface="Avenir"/>
              <a:cs typeface="Avenir"/>
              <a:sym typeface="Avenir"/>
            </a:endParaRPr>
          </a:p>
        </p:txBody>
      </p:sp>
    </p:spTree>
    <p:extLst>
      <p:ext uri="{BB962C8B-B14F-4D97-AF65-F5344CB8AC3E}">
        <p14:creationId xmlns:p14="http://schemas.microsoft.com/office/powerpoint/2010/main" val="2100187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US" dirty="0">
                <a:latin typeface="Avenir"/>
                <a:ea typeface="Avenir"/>
                <a:cs typeface="Avenir"/>
                <a:sym typeface="Avenir"/>
              </a:rPr>
              <a:t>Conclusion</a:t>
            </a:r>
            <a:endParaRPr dirty="0">
              <a:latin typeface="Avenir"/>
              <a:ea typeface="Avenir"/>
              <a:cs typeface="Avenir"/>
              <a:sym typeface="Avenir"/>
            </a:endParaRPr>
          </a:p>
        </p:txBody>
      </p:sp>
      <p:sp>
        <p:nvSpPr>
          <p:cNvPr id="11" name="Google Shape;218;p34">
            <a:extLst>
              <a:ext uri="{FF2B5EF4-FFF2-40B4-BE49-F238E27FC236}">
                <a16:creationId xmlns:a16="http://schemas.microsoft.com/office/drawing/2014/main" id="{BE74C93F-37B0-3F4D-BEB3-81EDD7A7A43E}"/>
              </a:ext>
            </a:extLst>
          </p:cNvPr>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CLIP is designed to mitigate a number of major problems in standard deep learning approaches in computer vision</a:t>
            </a:r>
          </a:p>
          <a:p>
            <a:pPr lvl="1" algn="l" rtl="0">
              <a:buFont typeface="Avenir"/>
              <a:buChar char="●"/>
            </a:pPr>
            <a:r>
              <a:rPr lang="en-US" sz="2400" b="1" dirty="0">
                <a:latin typeface="Avenir"/>
                <a:ea typeface="Avenir"/>
                <a:cs typeface="Avenir"/>
                <a:sym typeface="Avenir"/>
              </a:rPr>
              <a:t>Costly dataset </a:t>
            </a:r>
          </a:p>
          <a:p>
            <a:pPr lvl="1" algn="l" rtl="0">
              <a:buFont typeface="Avenir"/>
              <a:buChar char="●"/>
            </a:pPr>
            <a:r>
              <a:rPr lang="en-US" sz="2400" b="1" dirty="0">
                <a:latin typeface="Avenir"/>
                <a:ea typeface="Avenir"/>
                <a:cs typeface="Avenir"/>
                <a:sym typeface="Avenir"/>
              </a:rPr>
              <a:t>Narrow learning</a:t>
            </a:r>
          </a:p>
          <a:p>
            <a:pPr lvl="1" algn="l" rtl="0">
              <a:buFont typeface="Avenir"/>
              <a:buChar char="●"/>
            </a:pPr>
            <a:r>
              <a:rPr lang="en-US" sz="2400" b="1" dirty="0">
                <a:latin typeface="Avenir"/>
                <a:ea typeface="Avenir"/>
                <a:cs typeface="Avenir"/>
                <a:sym typeface="Avenir"/>
              </a:rPr>
              <a:t>Poor real-world performance: </a:t>
            </a:r>
            <a:r>
              <a:rPr lang="en-US" sz="2400" dirty="0">
                <a:latin typeface="Avenir"/>
                <a:ea typeface="Avenir"/>
                <a:cs typeface="Avenir"/>
                <a:sym typeface="Avenir"/>
              </a:rPr>
              <a:t>some models rely on spurious correlations to do well on a task (kind of like “cheating”, only optimizing performance on the benchmark, so will often perform badly when deployed in the wild). In contrast, CLIP is not trained on a particular benchmark so can’t cheat. When it is trained on ImageNet, it can improve its performance further on the task by almost a whooping 10%. </a:t>
            </a:r>
            <a:endParaRPr lang="en-US" sz="3600" dirty="0">
              <a:latin typeface="Avenir"/>
              <a:ea typeface="Avenir"/>
              <a:cs typeface="Avenir"/>
              <a:sym typeface="Avenir"/>
            </a:endParaRPr>
          </a:p>
          <a:p>
            <a:pPr marL="162558" indent="0" algn="l" rtl="0">
              <a:buNone/>
            </a:pPr>
            <a:endParaRPr lang="en-US" sz="2800" dirty="0">
              <a:latin typeface="Avenir"/>
              <a:ea typeface="Avenir"/>
              <a:cs typeface="Avenir"/>
              <a:sym typeface="Avenir"/>
            </a:endParaRPr>
          </a:p>
        </p:txBody>
      </p:sp>
    </p:spTree>
    <p:extLst>
      <p:ext uri="{BB962C8B-B14F-4D97-AF65-F5344CB8AC3E}">
        <p14:creationId xmlns:p14="http://schemas.microsoft.com/office/powerpoint/2010/main" val="3998362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US" dirty="0">
                <a:latin typeface="Avenir"/>
                <a:ea typeface="Avenir"/>
                <a:cs typeface="Avenir"/>
                <a:sym typeface="Avenir"/>
              </a:rPr>
              <a:t>Take </a:t>
            </a:r>
            <a:r>
              <a:rPr lang="en-US" dirty="0" err="1">
                <a:latin typeface="Avenir"/>
                <a:ea typeface="Avenir"/>
                <a:cs typeface="Avenir"/>
                <a:sym typeface="Avenir"/>
              </a:rPr>
              <a:t>aways</a:t>
            </a:r>
            <a:endParaRPr dirty="0">
              <a:latin typeface="Avenir"/>
              <a:ea typeface="Avenir"/>
              <a:cs typeface="Avenir"/>
              <a:sym typeface="Avenir"/>
            </a:endParaRPr>
          </a:p>
        </p:txBody>
      </p:sp>
      <p:sp>
        <p:nvSpPr>
          <p:cNvPr id="11" name="Google Shape;218;p34">
            <a:extLst>
              <a:ext uri="{FF2B5EF4-FFF2-40B4-BE49-F238E27FC236}">
                <a16:creationId xmlns:a16="http://schemas.microsoft.com/office/drawing/2014/main" id="{BE74C93F-37B0-3F4D-BEB3-81EDD7A7A43E}"/>
              </a:ext>
            </a:extLst>
          </p:cNvPr>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3200" dirty="0">
                <a:latin typeface="Avenir"/>
                <a:ea typeface="Avenir"/>
                <a:cs typeface="Avenir"/>
                <a:sym typeface="Avenir"/>
              </a:rPr>
              <a:t>CLIP is highly efficient, more efficient than other models trained to predict </a:t>
            </a:r>
            <a:r>
              <a:rPr lang="en-US" sz="3200" i="1" dirty="0">
                <a:latin typeface="Avenir"/>
                <a:ea typeface="Avenir"/>
                <a:cs typeface="Avenir"/>
                <a:sym typeface="Avenir"/>
              </a:rPr>
              <a:t>exact</a:t>
            </a:r>
            <a:r>
              <a:rPr lang="en-US" sz="3200" dirty="0">
                <a:latin typeface="Avenir"/>
                <a:ea typeface="Avenir"/>
                <a:cs typeface="Avenir"/>
                <a:sym typeface="Avenir"/>
              </a:rPr>
              <a:t> text given images</a:t>
            </a:r>
          </a:p>
          <a:p>
            <a:pPr algn="l" rtl="0">
              <a:buFont typeface="Avenir"/>
              <a:buChar char="●"/>
            </a:pPr>
            <a:r>
              <a:rPr lang="en-US" sz="3200" dirty="0">
                <a:latin typeface="Avenir"/>
                <a:ea typeface="Avenir"/>
                <a:cs typeface="Avenir"/>
                <a:sym typeface="Avenir"/>
              </a:rPr>
              <a:t>CLIP is flexible and general, learn a wide range of visual concepts directly from natural language, can do zero-shot performance on many tasks, and performance is more representative to real world, in-the-wild performance</a:t>
            </a:r>
          </a:p>
          <a:p>
            <a:pPr algn="l" rtl="0">
              <a:buFont typeface="Avenir"/>
              <a:buChar char="●"/>
            </a:pPr>
            <a:r>
              <a:rPr lang="en-US" sz="3200" dirty="0">
                <a:latin typeface="Avenir"/>
                <a:ea typeface="Avenir"/>
                <a:cs typeface="Avenir"/>
                <a:sym typeface="Avenir"/>
              </a:rPr>
              <a:t>Using task-agnostic pre-training on internet scale natural language, which is powering NLP, CLIP shows that such pre-training can be leveraged to improve performance of deep learning for other fields</a:t>
            </a:r>
          </a:p>
          <a:p>
            <a:pPr algn="l" rtl="0">
              <a:buFont typeface="Avenir"/>
              <a:buChar char="●"/>
            </a:pPr>
            <a:endParaRPr lang="en-US" sz="3600" dirty="0">
              <a:latin typeface="Avenir"/>
              <a:ea typeface="Avenir"/>
              <a:cs typeface="Avenir"/>
              <a:sym typeface="Avenir"/>
            </a:endParaRPr>
          </a:p>
          <a:p>
            <a:pPr marL="162558" indent="0" algn="l" rtl="0">
              <a:buNone/>
            </a:pPr>
            <a:endParaRPr lang="en-US" sz="2800" dirty="0">
              <a:latin typeface="Avenir"/>
              <a:ea typeface="Avenir"/>
              <a:cs typeface="Avenir"/>
              <a:sym typeface="Avenir"/>
            </a:endParaRPr>
          </a:p>
        </p:txBody>
      </p:sp>
    </p:spTree>
    <p:extLst>
      <p:ext uri="{BB962C8B-B14F-4D97-AF65-F5344CB8AC3E}">
        <p14:creationId xmlns:p14="http://schemas.microsoft.com/office/powerpoint/2010/main" val="3655460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US" dirty="0">
                <a:latin typeface="Avenir"/>
                <a:ea typeface="Avenir"/>
                <a:cs typeface="Avenir"/>
                <a:sym typeface="Avenir"/>
              </a:rPr>
              <a:t>Limitation</a:t>
            </a:r>
            <a:endParaRPr dirty="0">
              <a:latin typeface="Avenir"/>
              <a:ea typeface="Avenir"/>
              <a:cs typeface="Avenir"/>
              <a:sym typeface="Avenir"/>
            </a:endParaRPr>
          </a:p>
        </p:txBody>
      </p:sp>
      <p:sp>
        <p:nvSpPr>
          <p:cNvPr id="11" name="Google Shape;218;p34">
            <a:extLst>
              <a:ext uri="{FF2B5EF4-FFF2-40B4-BE49-F238E27FC236}">
                <a16:creationId xmlns:a16="http://schemas.microsoft.com/office/drawing/2014/main" id="{BE74C93F-37B0-3F4D-BEB3-81EDD7A7A43E}"/>
              </a:ext>
            </a:extLst>
          </p:cNvPr>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CLIP struggles on abstract/systematic tasks/fine-grained classification although it performs well on recognizing common objects</a:t>
            </a:r>
          </a:p>
          <a:p>
            <a:pPr algn="l" rtl="0">
              <a:buFont typeface="Avenir"/>
              <a:buChar char="●"/>
            </a:pPr>
            <a:r>
              <a:rPr lang="en-US" sz="4000" dirty="0">
                <a:latin typeface="Avenir"/>
                <a:ea typeface="Avenir"/>
                <a:cs typeface="Avenir"/>
                <a:sym typeface="Avenir"/>
              </a:rPr>
              <a:t>CLIP has poor generalization to images not covered in its pre-training data (e.g., MNIST)</a:t>
            </a:r>
          </a:p>
          <a:p>
            <a:pPr algn="l" rtl="0">
              <a:buFont typeface="Avenir"/>
              <a:buChar char="●"/>
            </a:pPr>
            <a:r>
              <a:rPr lang="en-US" sz="4000" dirty="0">
                <a:latin typeface="Avenir"/>
                <a:ea typeface="Avenir"/>
                <a:cs typeface="Avenir"/>
                <a:sym typeface="Avenir"/>
              </a:rPr>
              <a:t>CLIP can be sensitive to wording/phrasing and sometimes require trial and error “prompt engineering”</a:t>
            </a:r>
          </a:p>
          <a:p>
            <a:pPr algn="l" rtl="0">
              <a:buFont typeface="Avenir"/>
              <a:buChar char="●"/>
            </a:pPr>
            <a:r>
              <a:rPr lang="en-US" sz="4000" dirty="0">
                <a:latin typeface="Avenir"/>
                <a:ea typeface="Avenir"/>
                <a:cs typeface="Avenir"/>
                <a:sym typeface="Avenir"/>
              </a:rPr>
              <a:t>CLIP can perpetuate bias in its pre-training data</a:t>
            </a:r>
            <a:endParaRPr lang="en-US" sz="2800" dirty="0">
              <a:latin typeface="Avenir"/>
              <a:ea typeface="Avenir"/>
              <a:cs typeface="Avenir"/>
              <a:sym typeface="Avenir"/>
            </a:endParaRPr>
          </a:p>
        </p:txBody>
      </p:sp>
    </p:spTree>
    <p:extLst>
      <p:ext uri="{BB962C8B-B14F-4D97-AF65-F5344CB8AC3E}">
        <p14:creationId xmlns:p14="http://schemas.microsoft.com/office/powerpoint/2010/main" val="175086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ctrTitle"/>
          </p:nvPr>
        </p:nvSpPr>
        <p:spPr>
          <a:xfrm>
            <a:off x="443318" y="2278151"/>
            <a:ext cx="12118187" cy="2919253"/>
          </a:xfrm>
          <a:prstGeom prst="rect">
            <a:avLst/>
          </a:prstGeom>
        </p:spPr>
        <p:txBody>
          <a:bodyPr spcFirstLastPara="1" wrap="square" lIns="130027" tIns="130027" rIns="130027" bIns="130027" anchor="b" anchorCtr="0">
            <a:noAutofit/>
          </a:bodyPr>
          <a:lstStyle/>
          <a:p>
            <a:pPr rtl="0"/>
            <a:r>
              <a:rPr lang="en-US" sz="5689" dirty="0">
                <a:latin typeface="Avenir"/>
                <a:ea typeface="Avenir"/>
                <a:cs typeface="Avenir"/>
                <a:sym typeface="Avenir"/>
              </a:rPr>
              <a:t>Cultural and Geographical Influences on Image Translatability of Words across Languages</a:t>
            </a:r>
            <a:endParaRPr sz="5689" dirty="0">
              <a:latin typeface="Avenir"/>
              <a:ea typeface="Avenir"/>
              <a:cs typeface="Avenir"/>
              <a:sym typeface="Avenir"/>
            </a:endParaRPr>
          </a:p>
        </p:txBody>
      </p:sp>
      <p:sp>
        <p:nvSpPr>
          <p:cNvPr id="211" name="Google Shape;211;p33"/>
          <p:cNvSpPr txBox="1">
            <a:spLocks noGrp="1"/>
          </p:cNvSpPr>
          <p:nvPr>
            <p:ph type="subTitle" idx="1"/>
          </p:nvPr>
        </p:nvSpPr>
        <p:spPr>
          <a:xfrm>
            <a:off x="443307" y="5249956"/>
            <a:ext cx="12118187" cy="1989044"/>
          </a:xfrm>
          <a:prstGeom prst="rect">
            <a:avLst/>
          </a:prstGeom>
        </p:spPr>
        <p:txBody>
          <a:bodyPr spcFirstLastPara="1" wrap="square" lIns="130027" tIns="130027" rIns="130027" bIns="130027" anchor="t" anchorCtr="0">
            <a:noAutofit/>
          </a:bodyPr>
          <a:lstStyle/>
          <a:p>
            <a:pPr rtl="0"/>
            <a:r>
              <a:rPr lang="en-US" sz="2844" dirty="0">
                <a:latin typeface="Avenir"/>
                <a:ea typeface="Avenir"/>
                <a:cs typeface="Avenir"/>
                <a:sym typeface="Avenir"/>
              </a:rPr>
              <a:t>Nikzad Khani, </a:t>
            </a:r>
            <a:r>
              <a:rPr lang="en-US" sz="2844" dirty="0" err="1">
                <a:latin typeface="Avenir"/>
                <a:ea typeface="Avenir"/>
                <a:cs typeface="Avenir"/>
                <a:sym typeface="Avenir"/>
              </a:rPr>
              <a:t>Isidora</a:t>
            </a:r>
            <a:r>
              <a:rPr lang="en-US" sz="2844" dirty="0">
                <a:latin typeface="Avenir"/>
                <a:ea typeface="Avenir"/>
                <a:cs typeface="Avenir"/>
                <a:sym typeface="Avenir"/>
              </a:rPr>
              <a:t> </a:t>
            </a:r>
            <a:r>
              <a:rPr lang="en-US" sz="2844" dirty="0" err="1">
                <a:latin typeface="Avenir"/>
                <a:ea typeface="Avenir"/>
                <a:cs typeface="Avenir"/>
                <a:sym typeface="Avenir"/>
              </a:rPr>
              <a:t>Tourni</a:t>
            </a:r>
            <a:r>
              <a:rPr lang="en-US" sz="2844" dirty="0">
                <a:latin typeface="Avenir"/>
                <a:ea typeface="Avenir"/>
                <a:cs typeface="Avenir"/>
                <a:sym typeface="Avenir"/>
              </a:rPr>
              <a:t>, Mohammad </a:t>
            </a:r>
            <a:r>
              <a:rPr lang="en-US" sz="2844" dirty="0" err="1">
                <a:latin typeface="Avenir"/>
                <a:ea typeface="Avenir"/>
                <a:cs typeface="Avenir"/>
                <a:sym typeface="Avenir"/>
              </a:rPr>
              <a:t>Sadegh</a:t>
            </a:r>
            <a:r>
              <a:rPr lang="en-US" sz="2844" dirty="0">
                <a:latin typeface="Avenir"/>
                <a:ea typeface="Avenir"/>
                <a:cs typeface="Avenir"/>
                <a:sym typeface="Avenir"/>
              </a:rPr>
              <a:t> </a:t>
            </a:r>
            <a:r>
              <a:rPr lang="en-US" sz="2844" dirty="0" err="1">
                <a:latin typeface="Avenir"/>
                <a:ea typeface="Avenir"/>
                <a:cs typeface="Avenir"/>
                <a:sym typeface="Avenir"/>
              </a:rPr>
              <a:t>Rasooli</a:t>
            </a:r>
            <a:r>
              <a:rPr lang="en-US" sz="2844" dirty="0">
                <a:latin typeface="Avenir"/>
                <a:ea typeface="Avenir"/>
                <a:cs typeface="Avenir"/>
                <a:sym typeface="Avenir"/>
              </a:rPr>
              <a:t>, Chris </a:t>
            </a:r>
            <a:r>
              <a:rPr lang="en-US" sz="2844" dirty="0" err="1">
                <a:latin typeface="Avenir"/>
                <a:ea typeface="Avenir"/>
                <a:cs typeface="Avenir"/>
                <a:sym typeface="Avenir"/>
              </a:rPr>
              <a:t>Callison</a:t>
            </a:r>
            <a:r>
              <a:rPr lang="en-US" sz="2844" dirty="0">
                <a:latin typeface="Avenir"/>
                <a:ea typeface="Avenir"/>
                <a:cs typeface="Avenir"/>
                <a:sym typeface="Avenir"/>
              </a:rPr>
              <a:t>-Burch, Derry Wijaya</a:t>
            </a:r>
          </a:p>
          <a:p>
            <a:pPr rtl="0"/>
            <a:r>
              <a:rPr lang="en-US" sz="2844" dirty="0">
                <a:latin typeface="Avenir"/>
                <a:ea typeface="Avenir"/>
                <a:cs typeface="Avenir"/>
                <a:sym typeface="Avenir"/>
              </a:rPr>
              <a:t>NAACL 2021</a:t>
            </a:r>
            <a:endParaRPr lang="en" sz="2844" dirty="0">
              <a:latin typeface="Avenir"/>
              <a:ea typeface="Avenir"/>
              <a:cs typeface="Avenir"/>
              <a:sym typeface="Avenir"/>
            </a:endParaRPr>
          </a:p>
        </p:txBody>
      </p:sp>
      <p:sp>
        <p:nvSpPr>
          <p:cNvPr id="2" name="Rectangle 1">
            <a:extLst>
              <a:ext uri="{FF2B5EF4-FFF2-40B4-BE49-F238E27FC236}">
                <a16:creationId xmlns:a16="http://schemas.microsoft.com/office/drawing/2014/main" id="{DFF6773D-5D19-A84A-B8E2-8FFA55211C40}"/>
              </a:ext>
            </a:extLst>
          </p:cNvPr>
          <p:cNvSpPr/>
          <p:nvPr/>
        </p:nvSpPr>
        <p:spPr>
          <a:xfrm>
            <a:off x="4661447" y="8458200"/>
            <a:ext cx="4655698" cy="369332"/>
          </a:xfrm>
          <a:prstGeom prst="rect">
            <a:avLst/>
          </a:prstGeom>
        </p:spPr>
        <p:txBody>
          <a:bodyPr wrap="none">
            <a:spAutoFit/>
          </a:bodyPr>
          <a:lstStyle/>
          <a:p>
            <a:r>
              <a:rPr lang="en-US" b="1" dirty="0">
                <a:hlinkClick r:id="rId3">
                  <a:extLst>
                    <a:ext uri="{A12FA001-AC4F-418D-AE19-62706E023703}">
                      <ahyp:hlinkClr xmlns:ahyp="http://schemas.microsoft.com/office/drawing/2018/hyperlinkcolor" val="tx"/>
                    </a:ext>
                  </a:extLst>
                </a:hlinkClick>
              </a:rPr>
              <a:t>https://aclanthology.org/2021.naacl-main.19/</a:t>
            </a:r>
            <a:r>
              <a:rPr lang="en-US" b="1" dirty="0"/>
              <a:t> </a:t>
            </a:r>
          </a:p>
        </p:txBody>
      </p:sp>
    </p:spTree>
    <p:extLst>
      <p:ext uri="{BB962C8B-B14F-4D97-AF65-F5344CB8AC3E}">
        <p14:creationId xmlns:p14="http://schemas.microsoft.com/office/powerpoint/2010/main" val="202605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Motivation</a:t>
            </a:r>
            <a:endParaRPr dirty="0">
              <a:latin typeface="Avenir"/>
              <a:ea typeface="Avenir"/>
              <a:cs typeface="Avenir"/>
              <a:sym typeface="Avenir"/>
            </a:endParaRPr>
          </a:p>
        </p:txBody>
      </p:sp>
      <p:sp>
        <p:nvSpPr>
          <p:cNvPr id="218" name="Google Shape;218;p34"/>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Self-attention-based architectures, i.e., Transformers have been very popular in NLP</a:t>
            </a:r>
          </a:p>
          <a:p>
            <a:pPr algn="l" rtl="0">
              <a:buFont typeface="Avenir"/>
              <a:buChar char="●"/>
            </a:pPr>
            <a:r>
              <a:rPr lang="en-US" sz="4000" dirty="0">
                <a:latin typeface="Avenir"/>
                <a:ea typeface="Avenir"/>
                <a:cs typeface="Avenir"/>
                <a:sym typeface="Avenir"/>
              </a:rPr>
              <a:t>Dominant approach is to pre-train on a large text corpus then fine-tune on a smaller task-specific dataset</a:t>
            </a:r>
          </a:p>
          <a:p>
            <a:pPr algn="l" rtl="0">
              <a:buFont typeface="Avenir"/>
              <a:buChar char="●"/>
            </a:pPr>
            <a:r>
              <a:rPr lang="en-US" sz="4000" dirty="0">
                <a:latin typeface="Avenir"/>
                <a:ea typeface="Avenir"/>
                <a:cs typeface="Avenir"/>
                <a:sym typeface="Avenir"/>
              </a:rPr>
              <a:t>Transformers are also computationally efficient and scalable (billions of parameters, larger data), no sign of saturating performance</a:t>
            </a:r>
          </a:p>
        </p:txBody>
      </p:sp>
    </p:spTree>
    <p:extLst>
      <p:ext uri="{BB962C8B-B14F-4D97-AF65-F5344CB8AC3E}">
        <p14:creationId xmlns:p14="http://schemas.microsoft.com/office/powerpoint/2010/main" val="2711087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C0EF9D49-F8B4-514C-82BB-121848155DF4}"/>
              </a:ext>
            </a:extLst>
          </p:cNvPr>
          <p:cNvPicPr>
            <a:picLocks noChangeAspect="1"/>
          </p:cNvPicPr>
          <p:nvPr/>
        </p:nvPicPr>
        <p:blipFill>
          <a:blip r:embed="rId3"/>
          <a:stretch>
            <a:fillRect/>
          </a:stretch>
        </p:blipFill>
        <p:spPr>
          <a:xfrm>
            <a:off x="-1" y="1219200"/>
            <a:ext cx="13004801" cy="7315201"/>
          </a:xfrm>
          <a:prstGeom prst="rect">
            <a:avLst/>
          </a:prstGeom>
          <a:ln w="38100">
            <a:solidFill>
              <a:srgbClr val="404040"/>
            </a:solidFill>
          </a:ln>
        </p:spPr>
      </p:pic>
      <p:sp>
        <p:nvSpPr>
          <p:cNvPr id="8" name="Slide Number Placeholder 7">
            <a:extLst>
              <a:ext uri="{FF2B5EF4-FFF2-40B4-BE49-F238E27FC236}">
                <a16:creationId xmlns:a16="http://schemas.microsoft.com/office/drawing/2014/main" id="{04CA9FDB-9641-B44D-A3AD-F2BEA9A4C58B}"/>
              </a:ext>
            </a:extLst>
          </p:cNvPr>
          <p:cNvSpPr>
            <a:spLocks noGrp="1"/>
          </p:cNvSpPr>
          <p:nvPr>
            <p:ph type="sldNum" sz="quarter" idx="12"/>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defPPr>
              <a:defRPr lang="en-US"/>
            </a:defPPr>
            <a:lvl1pPr marL="0" algn="ctr" defTabSz="457200" rtl="0" eaLnBrk="1" latinLnBrk="0" hangingPunct="1">
              <a:defRPr sz="1100" kern="1200" spc="0"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30</a:t>
            </a:fld>
            <a:endParaRPr lang="en-US" dirty="0"/>
          </a:p>
        </p:txBody>
      </p:sp>
    </p:spTree>
    <p:extLst>
      <p:ext uri="{BB962C8B-B14F-4D97-AF65-F5344CB8AC3E}">
        <p14:creationId xmlns:p14="http://schemas.microsoft.com/office/powerpoint/2010/main" val="2565708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website&#10;&#10;Description automatically generated">
            <a:extLst>
              <a:ext uri="{FF2B5EF4-FFF2-40B4-BE49-F238E27FC236}">
                <a16:creationId xmlns:a16="http://schemas.microsoft.com/office/drawing/2014/main" id="{E20ABA45-CCC3-3E47-AA9F-4B1A2AABBB8F}"/>
              </a:ext>
            </a:extLst>
          </p:cNvPr>
          <p:cNvPicPr>
            <a:picLocks noChangeAspect="1"/>
          </p:cNvPicPr>
          <p:nvPr/>
        </p:nvPicPr>
        <p:blipFill rotWithShape="1">
          <a:blip r:embed="rId3"/>
          <a:srcRect t="2417" b="3046"/>
          <a:stretch/>
        </p:blipFill>
        <p:spPr>
          <a:xfrm>
            <a:off x="21" y="1219211"/>
            <a:ext cx="13004779" cy="7315189"/>
          </a:xfrm>
          <a:prstGeom prst="rect">
            <a:avLst/>
          </a:prstGeom>
        </p:spPr>
      </p:pic>
      <p:sp>
        <p:nvSpPr>
          <p:cNvPr id="15" name="Slide Number Placeholder 14">
            <a:extLst>
              <a:ext uri="{FF2B5EF4-FFF2-40B4-BE49-F238E27FC236}">
                <a16:creationId xmlns:a16="http://schemas.microsoft.com/office/drawing/2014/main" id="{D0128338-EF18-3E48-A2DF-B26841438540}"/>
              </a:ext>
            </a:extLst>
          </p:cNvPr>
          <p:cNvSpPr>
            <a:spLocks noGrp="1"/>
          </p:cNvSpPr>
          <p:nvPr>
            <p:ph type="sldNum" sz="quarter" idx="12"/>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defPPr>
              <a:defRPr lang="en-US"/>
            </a:defPPr>
            <a:lvl1pPr marL="0" algn="ctr" defTabSz="457200" rtl="0" eaLnBrk="1" latinLnBrk="0" hangingPunct="1">
              <a:defRPr sz="1100" kern="1200" spc="0"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31</a:t>
            </a:fld>
            <a:endParaRPr lang="en-US" dirty="0"/>
          </a:p>
        </p:txBody>
      </p:sp>
    </p:spTree>
    <p:extLst>
      <p:ext uri="{BB962C8B-B14F-4D97-AF65-F5344CB8AC3E}">
        <p14:creationId xmlns:p14="http://schemas.microsoft.com/office/powerpoint/2010/main" val="3453104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website&#10;&#10;Description automatically generated">
            <a:extLst>
              <a:ext uri="{FF2B5EF4-FFF2-40B4-BE49-F238E27FC236}">
                <a16:creationId xmlns:a16="http://schemas.microsoft.com/office/drawing/2014/main" id="{12B01786-572D-E444-94A9-4BB7E4EC37CC}"/>
              </a:ext>
            </a:extLst>
          </p:cNvPr>
          <p:cNvPicPr>
            <a:picLocks noGrp="1" noChangeAspect="1"/>
          </p:cNvPicPr>
          <p:nvPr>
            <p:ph idx="4294967295"/>
          </p:nvPr>
        </p:nvPicPr>
        <p:blipFill>
          <a:blip r:embed="rId3"/>
          <a:stretch>
            <a:fillRect/>
          </a:stretch>
        </p:blipFill>
        <p:spPr>
          <a:xfrm>
            <a:off x="380246" y="2901857"/>
            <a:ext cx="5778972" cy="3539619"/>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2A09B893-62A7-6046-B3F5-299B8FA0A818}"/>
              </a:ext>
            </a:extLst>
          </p:cNvPr>
          <p:cNvPicPr>
            <a:picLocks noChangeAspect="1"/>
          </p:cNvPicPr>
          <p:nvPr/>
        </p:nvPicPr>
        <p:blipFill>
          <a:blip r:embed="rId4"/>
          <a:stretch>
            <a:fillRect/>
          </a:stretch>
        </p:blipFill>
        <p:spPr>
          <a:xfrm>
            <a:off x="6845583" y="2901856"/>
            <a:ext cx="5907072" cy="3485171"/>
          </a:xfrm>
          <a:prstGeom prst="rect">
            <a:avLst/>
          </a:prstGeom>
        </p:spPr>
      </p:pic>
    </p:spTree>
    <p:extLst>
      <p:ext uri="{BB962C8B-B14F-4D97-AF65-F5344CB8AC3E}">
        <p14:creationId xmlns:p14="http://schemas.microsoft.com/office/powerpoint/2010/main" val="2472235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ebsite&#10;&#10;Description automatically generated">
            <a:extLst>
              <a:ext uri="{FF2B5EF4-FFF2-40B4-BE49-F238E27FC236}">
                <a16:creationId xmlns:a16="http://schemas.microsoft.com/office/drawing/2014/main" id="{10D64DEA-2CFE-3C4B-8685-5574B4A4A93F}"/>
              </a:ext>
            </a:extLst>
          </p:cNvPr>
          <p:cNvPicPr>
            <a:picLocks noChangeAspect="1"/>
          </p:cNvPicPr>
          <p:nvPr/>
        </p:nvPicPr>
        <p:blipFill>
          <a:blip r:embed="rId3"/>
          <a:stretch>
            <a:fillRect/>
          </a:stretch>
        </p:blipFill>
        <p:spPr>
          <a:xfrm>
            <a:off x="276683" y="2890661"/>
            <a:ext cx="6023814" cy="344863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98EB8A32-3C84-2C4B-8ECF-EF9A28D0C2A1}"/>
              </a:ext>
            </a:extLst>
          </p:cNvPr>
          <p:cNvPicPr>
            <a:picLocks noChangeAspect="1"/>
          </p:cNvPicPr>
          <p:nvPr/>
        </p:nvPicPr>
        <p:blipFill>
          <a:blip r:embed="rId4"/>
          <a:stretch>
            <a:fillRect/>
          </a:stretch>
        </p:blipFill>
        <p:spPr>
          <a:xfrm>
            <a:off x="6557246" y="2945315"/>
            <a:ext cx="6170871" cy="3393979"/>
          </a:xfrm>
          <a:prstGeom prst="rect">
            <a:avLst/>
          </a:prstGeom>
        </p:spPr>
      </p:pic>
    </p:spTree>
    <p:extLst>
      <p:ext uri="{BB962C8B-B14F-4D97-AF65-F5344CB8AC3E}">
        <p14:creationId xmlns:p14="http://schemas.microsoft.com/office/powerpoint/2010/main" val="4179537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91F5-C45B-DA4F-83BA-CBAD57706815}"/>
              </a:ext>
            </a:extLst>
          </p:cNvPr>
          <p:cNvSpPr>
            <a:spLocks noGrp="1"/>
          </p:cNvSpPr>
          <p:nvPr>
            <p:ph type="title"/>
          </p:nvPr>
        </p:nvSpPr>
        <p:spPr>
          <a:xfrm>
            <a:off x="2379879" y="2248205"/>
            <a:ext cx="8245043" cy="1267968"/>
          </a:xfrm>
        </p:spPr>
        <p:txBody>
          <a:bodyPr>
            <a:normAutofit fontScale="90000"/>
          </a:bodyPr>
          <a:lstStyle/>
          <a:p>
            <a:r>
              <a:rPr lang="en-US" dirty="0"/>
              <a:t>MMID Dataset</a:t>
            </a:r>
          </a:p>
        </p:txBody>
      </p:sp>
      <p:graphicFrame>
        <p:nvGraphicFramePr>
          <p:cNvPr id="5" name="Content Placeholder 2">
            <a:extLst>
              <a:ext uri="{FF2B5EF4-FFF2-40B4-BE49-F238E27FC236}">
                <a16:creationId xmlns:a16="http://schemas.microsoft.com/office/drawing/2014/main" id="{3B2C7022-8DE5-4973-9984-7D5EA0C27BED}"/>
              </a:ext>
            </a:extLst>
          </p:cNvPr>
          <p:cNvGraphicFramePr>
            <a:graphicFrameLocks noGrp="1"/>
          </p:cNvGraphicFramePr>
          <p:nvPr>
            <p:ph idx="1"/>
          </p:nvPr>
        </p:nvGraphicFramePr>
        <p:xfrm>
          <a:off x="1029547" y="4033520"/>
          <a:ext cx="10945707" cy="3314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D391DF39-91FB-4A41-9436-DB348703AD58}"/>
              </a:ext>
            </a:extLst>
          </p:cNvPr>
          <p:cNvPicPr>
            <a:picLocks noChangeAspect="1"/>
          </p:cNvPicPr>
          <p:nvPr/>
        </p:nvPicPr>
        <p:blipFill>
          <a:blip r:embed="rId8"/>
          <a:stretch>
            <a:fillRect/>
          </a:stretch>
        </p:blipFill>
        <p:spPr>
          <a:xfrm>
            <a:off x="0" y="1219200"/>
            <a:ext cx="13004800" cy="7315200"/>
          </a:xfrm>
          <a:prstGeom prst="rect">
            <a:avLst/>
          </a:prstGeom>
        </p:spPr>
      </p:pic>
    </p:spTree>
    <p:extLst>
      <p:ext uri="{BB962C8B-B14F-4D97-AF65-F5344CB8AC3E}">
        <p14:creationId xmlns:p14="http://schemas.microsoft.com/office/powerpoint/2010/main" val="3242697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50E1E-CCDF-E645-9199-0ECF21B5651F}"/>
              </a:ext>
            </a:extLst>
          </p:cNvPr>
          <p:cNvSpPr>
            <a:spLocks noGrp="1"/>
          </p:cNvSpPr>
          <p:nvPr>
            <p:ph type="title"/>
          </p:nvPr>
        </p:nvSpPr>
        <p:spPr>
          <a:xfrm>
            <a:off x="2256929" y="1129723"/>
            <a:ext cx="8684873" cy="2585323"/>
          </a:xfrm>
        </p:spPr>
        <p:txBody>
          <a:bodyPr spcFirstLastPara="1" wrap="square" lIns="130027" tIns="130027" rIns="130027" bIns="130027" anchor="t" anchorCtr="0">
            <a:noAutofit/>
          </a:bodyPr>
          <a:lstStyle/>
          <a:p>
            <a:pPr algn="l" rtl="0">
              <a:buSzPts val="2800"/>
            </a:pPr>
            <a:r>
              <a:rPr lang="en-US" dirty="0">
                <a:latin typeface="Avenir"/>
              </a:rPr>
              <a:t>Languages Studied</a:t>
            </a:r>
          </a:p>
        </p:txBody>
      </p:sp>
      <p:graphicFrame>
        <p:nvGraphicFramePr>
          <p:cNvPr id="4" name="Content Placeholder 3">
            <a:extLst>
              <a:ext uri="{FF2B5EF4-FFF2-40B4-BE49-F238E27FC236}">
                <a16:creationId xmlns:a16="http://schemas.microsoft.com/office/drawing/2014/main" id="{9BD5F1F1-98A5-B046-9D01-B766B069A975}"/>
              </a:ext>
            </a:extLst>
          </p:cNvPr>
          <p:cNvGraphicFramePr>
            <a:graphicFrameLocks noGrp="1"/>
          </p:cNvGraphicFramePr>
          <p:nvPr>
            <p:ph idx="1"/>
          </p:nvPr>
        </p:nvGraphicFramePr>
        <p:xfrm>
          <a:off x="669139" y="5683865"/>
          <a:ext cx="11666523" cy="969849"/>
        </p:xfrm>
        <a:graphic>
          <a:graphicData uri="http://schemas.openxmlformats.org/drawingml/2006/table">
            <a:tbl>
              <a:tblPr firstCol="1">
                <a:tableStyleId>{5C22544A-7EE6-4342-B048-85BDC9FD1C3A}</a:tableStyleId>
              </a:tblPr>
              <a:tblGrid>
                <a:gridCol w="1187966">
                  <a:extLst>
                    <a:ext uri="{9D8B030D-6E8A-4147-A177-3AD203B41FA5}">
                      <a16:colId xmlns:a16="http://schemas.microsoft.com/office/drawing/2014/main" val="1094733520"/>
                    </a:ext>
                  </a:extLst>
                </a:gridCol>
                <a:gridCol w="551503">
                  <a:extLst>
                    <a:ext uri="{9D8B030D-6E8A-4147-A177-3AD203B41FA5}">
                      <a16:colId xmlns:a16="http://schemas.microsoft.com/office/drawing/2014/main" val="700335984"/>
                    </a:ext>
                  </a:extLst>
                </a:gridCol>
                <a:gridCol w="551503">
                  <a:extLst>
                    <a:ext uri="{9D8B030D-6E8A-4147-A177-3AD203B41FA5}">
                      <a16:colId xmlns:a16="http://schemas.microsoft.com/office/drawing/2014/main" val="1865369861"/>
                    </a:ext>
                  </a:extLst>
                </a:gridCol>
                <a:gridCol w="551503">
                  <a:extLst>
                    <a:ext uri="{9D8B030D-6E8A-4147-A177-3AD203B41FA5}">
                      <a16:colId xmlns:a16="http://schemas.microsoft.com/office/drawing/2014/main" val="2168618491"/>
                    </a:ext>
                  </a:extLst>
                </a:gridCol>
                <a:gridCol w="551503">
                  <a:extLst>
                    <a:ext uri="{9D8B030D-6E8A-4147-A177-3AD203B41FA5}">
                      <a16:colId xmlns:a16="http://schemas.microsoft.com/office/drawing/2014/main" val="1103168746"/>
                    </a:ext>
                  </a:extLst>
                </a:gridCol>
                <a:gridCol w="551503">
                  <a:extLst>
                    <a:ext uri="{9D8B030D-6E8A-4147-A177-3AD203B41FA5}">
                      <a16:colId xmlns:a16="http://schemas.microsoft.com/office/drawing/2014/main" val="2960033129"/>
                    </a:ext>
                  </a:extLst>
                </a:gridCol>
                <a:gridCol w="551503">
                  <a:extLst>
                    <a:ext uri="{9D8B030D-6E8A-4147-A177-3AD203B41FA5}">
                      <a16:colId xmlns:a16="http://schemas.microsoft.com/office/drawing/2014/main" val="2331254135"/>
                    </a:ext>
                  </a:extLst>
                </a:gridCol>
                <a:gridCol w="551503">
                  <a:extLst>
                    <a:ext uri="{9D8B030D-6E8A-4147-A177-3AD203B41FA5}">
                      <a16:colId xmlns:a16="http://schemas.microsoft.com/office/drawing/2014/main" val="3996013972"/>
                    </a:ext>
                  </a:extLst>
                </a:gridCol>
                <a:gridCol w="551503">
                  <a:extLst>
                    <a:ext uri="{9D8B030D-6E8A-4147-A177-3AD203B41FA5}">
                      <a16:colId xmlns:a16="http://schemas.microsoft.com/office/drawing/2014/main" val="768546205"/>
                    </a:ext>
                  </a:extLst>
                </a:gridCol>
                <a:gridCol w="551503">
                  <a:extLst>
                    <a:ext uri="{9D8B030D-6E8A-4147-A177-3AD203B41FA5}">
                      <a16:colId xmlns:a16="http://schemas.microsoft.com/office/drawing/2014/main" val="3848183180"/>
                    </a:ext>
                  </a:extLst>
                </a:gridCol>
                <a:gridCol w="551503">
                  <a:extLst>
                    <a:ext uri="{9D8B030D-6E8A-4147-A177-3AD203B41FA5}">
                      <a16:colId xmlns:a16="http://schemas.microsoft.com/office/drawing/2014/main" val="1965276646"/>
                    </a:ext>
                  </a:extLst>
                </a:gridCol>
                <a:gridCol w="551503">
                  <a:extLst>
                    <a:ext uri="{9D8B030D-6E8A-4147-A177-3AD203B41FA5}">
                      <a16:colId xmlns:a16="http://schemas.microsoft.com/office/drawing/2014/main" val="3703866603"/>
                    </a:ext>
                  </a:extLst>
                </a:gridCol>
                <a:gridCol w="551503">
                  <a:extLst>
                    <a:ext uri="{9D8B030D-6E8A-4147-A177-3AD203B41FA5}">
                      <a16:colId xmlns:a16="http://schemas.microsoft.com/office/drawing/2014/main" val="2732298908"/>
                    </a:ext>
                  </a:extLst>
                </a:gridCol>
                <a:gridCol w="551503">
                  <a:extLst>
                    <a:ext uri="{9D8B030D-6E8A-4147-A177-3AD203B41FA5}">
                      <a16:colId xmlns:a16="http://schemas.microsoft.com/office/drawing/2014/main" val="2902626838"/>
                    </a:ext>
                  </a:extLst>
                </a:gridCol>
                <a:gridCol w="551503">
                  <a:extLst>
                    <a:ext uri="{9D8B030D-6E8A-4147-A177-3AD203B41FA5}">
                      <a16:colId xmlns:a16="http://schemas.microsoft.com/office/drawing/2014/main" val="2039139540"/>
                    </a:ext>
                  </a:extLst>
                </a:gridCol>
                <a:gridCol w="551503">
                  <a:extLst>
                    <a:ext uri="{9D8B030D-6E8A-4147-A177-3AD203B41FA5}">
                      <a16:colId xmlns:a16="http://schemas.microsoft.com/office/drawing/2014/main" val="705690502"/>
                    </a:ext>
                  </a:extLst>
                </a:gridCol>
                <a:gridCol w="551503">
                  <a:extLst>
                    <a:ext uri="{9D8B030D-6E8A-4147-A177-3AD203B41FA5}">
                      <a16:colId xmlns:a16="http://schemas.microsoft.com/office/drawing/2014/main" val="2426078961"/>
                    </a:ext>
                  </a:extLst>
                </a:gridCol>
                <a:gridCol w="551503">
                  <a:extLst>
                    <a:ext uri="{9D8B030D-6E8A-4147-A177-3AD203B41FA5}">
                      <a16:colId xmlns:a16="http://schemas.microsoft.com/office/drawing/2014/main" val="319575941"/>
                    </a:ext>
                  </a:extLst>
                </a:gridCol>
                <a:gridCol w="551503">
                  <a:extLst>
                    <a:ext uri="{9D8B030D-6E8A-4147-A177-3AD203B41FA5}">
                      <a16:colId xmlns:a16="http://schemas.microsoft.com/office/drawing/2014/main" val="4246103986"/>
                    </a:ext>
                  </a:extLst>
                </a:gridCol>
                <a:gridCol w="551503">
                  <a:extLst>
                    <a:ext uri="{9D8B030D-6E8A-4147-A177-3AD203B41FA5}">
                      <a16:colId xmlns:a16="http://schemas.microsoft.com/office/drawing/2014/main" val="646736271"/>
                    </a:ext>
                  </a:extLst>
                </a:gridCol>
              </a:tblGrid>
              <a:tr h="480821">
                <a:tc>
                  <a:txBody>
                    <a:bodyPr/>
                    <a:lstStyle/>
                    <a:p>
                      <a:pPr algn="ctr"/>
                      <a:r>
                        <a:rPr lang="en-US" sz="1700" dirty="0"/>
                        <a:t>Source</a:t>
                      </a:r>
                    </a:p>
                  </a:txBody>
                  <a:tcPr marL="97536" marR="97536" marT="48768" marB="487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700" dirty="0"/>
                        <a:t>AZ</a:t>
                      </a:r>
                    </a:p>
                  </a:txBody>
                  <a:tcPr marL="97536" marR="97536" marT="48768" marB="48768"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700"/>
                        <a:t>AZ</a:t>
                      </a:r>
                      <a:endParaRPr lang="en-US" sz="1700" dirty="0"/>
                    </a:p>
                  </a:txBody>
                  <a:tcPr marL="97536" marR="97536" marT="48768" marB="48768"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700"/>
                        <a:t>KO</a:t>
                      </a:r>
                      <a:endParaRPr lang="en-US" sz="1700" dirty="0"/>
                    </a:p>
                  </a:txBody>
                  <a:tcPr marL="97536" marR="97536" marT="48768" marB="4876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700"/>
                        <a:t>KO</a:t>
                      </a:r>
                      <a:endParaRPr lang="en-US" sz="1700" dirty="0"/>
                    </a:p>
                  </a:txBody>
                  <a:tcPr marL="97536" marR="97536" marT="48768" marB="4876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700"/>
                        <a:t>ZH</a:t>
                      </a:r>
                      <a:endParaRPr lang="en-US" sz="1700" dirty="0"/>
                    </a:p>
                  </a:txBody>
                  <a:tcPr marL="97536" marR="97536" marT="48768" marB="4876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700"/>
                        <a:t>ZH</a:t>
                      </a:r>
                      <a:endParaRPr lang="en-US" sz="1700" dirty="0"/>
                    </a:p>
                  </a:txBody>
                  <a:tcPr marL="97536" marR="97536" marT="48768" marB="4876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700" dirty="0"/>
                        <a:t>JA</a:t>
                      </a:r>
                    </a:p>
                  </a:txBody>
                  <a:tcPr marL="97536" marR="97536" marT="48768" marB="4876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700"/>
                        <a:t>JA</a:t>
                      </a:r>
                      <a:endParaRPr lang="en-US" sz="1700" dirty="0"/>
                    </a:p>
                  </a:txBody>
                  <a:tcPr marL="97536" marR="97536" marT="48768" marB="4876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700" dirty="0"/>
                        <a:t>AR</a:t>
                      </a:r>
                    </a:p>
                  </a:txBody>
                  <a:tcPr marL="97536" marR="97536" marT="48768" marB="4876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700" dirty="0"/>
                        <a:t>AR</a:t>
                      </a:r>
                    </a:p>
                  </a:txBody>
                  <a:tcPr marL="97536" marR="97536" marT="48768" marB="48768" anchor="ctr">
                    <a:lnT w="12700" cap="flat" cmpd="sng" algn="ctr">
                      <a:solidFill>
                        <a:schemeClr val="tx1"/>
                      </a:solidFill>
                      <a:prstDash val="solid"/>
                      <a:round/>
                      <a:headEnd type="none" w="med" len="med"/>
                      <a:tailEnd type="none" w="med" len="med"/>
                    </a:lnT>
                  </a:tcPr>
                </a:tc>
                <a:tc>
                  <a:txBody>
                    <a:bodyPr/>
                    <a:lstStyle/>
                    <a:p>
                      <a:pPr algn="ctr"/>
                      <a:r>
                        <a:rPr lang="en-US" sz="1700"/>
                        <a:t>AR</a:t>
                      </a:r>
                      <a:endParaRPr lang="en-US" sz="1700" dirty="0"/>
                    </a:p>
                  </a:txBody>
                  <a:tcPr marL="97536" marR="97536" marT="48768" marB="4876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700"/>
                        <a:t>UR</a:t>
                      </a:r>
                      <a:endParaRPr lang="en-US" sz="1700" dirty="0"/>
                    </a:p>
                  </a:txBody>
                  <a:tcPr marL="97536" marR="97536" marT="48768" marB="4876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700"/>
                        <a:t>UR</a:t>
                      </a:r>
                      <a:endParaRPr lang="en-US" sz="1700" dirty="0"/>
                    </a:p>
                  </a:txBody>
                  <a:tcPr marL="97536" marR="97536" marT="48768" marB="4876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700"/>
                        <a:t>ES</a:t>
                      </a:r>
                      <a:endParaRPr lang="en-US" sz="1700" dirty="0"/>
                    </a:p>
                  </a:txBody>
                  <a:tcPr marL="97536" marR="97536" marT="48768" marB="4876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700"/>
                        <a:t>ES</a:t>
                      </a:r>
                      <a:endParaRPr lang="en-US" sz="1700" dirty="0"/>
                    </a:p>
                  </a:txBody>
                  <a:tcPr marL="97536" marR="97536" marT="48768" marB="4876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700" dirty="0"/>
                        <a:t>FI</a:t>
                      </a:r>
                    </a:p>
                  </a:txBody>
                  <a:tcPr marL="97536" marR="97536" marT="48768" marB="4876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700" dirty="0"/>
                        <a:t>FI</a:t>
                      </a:r>
                    </a:p>
                  </a:txBody>
                  <a:tcPr marL="97536" marR="97536" marT="48768" marB="4876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700"/>
                        <a:t>AF</a:t>
                      </a:r>
                      <a:endParaRPr lang="en-US" sz="1700" dirty="0"/>
                    </a:p>
                  </a:txBody>
                  <a:tcPr marL="97536" marR="97536" marT="48768" marB="4876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700"/>
                        <a:t>AF</a:t>
                      </a:r>
                      <a:endParaRPr lang="en-US" sz="1700" dirty="0"/>
                    </a:p>
                  </a:txBody>
                  <a:tcPr marL="97536" marR="97536" marT="48768" marB="4876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5393027"/>
                  </a:ext>
                </a:extLst>
              </a:tr>
              <a:tr h="489028">
                <a:tc>
                  <a:txBody>
                    <a:bodyPr/>
                    <a:lstStyle/>
                    <a:p>
                      <a:pPr algn="ctr"/>
                      <a:r>
                        <a:rPr lang="en-US" sz="1700" dirty="0"/>
                        <a:t>Target</a:t>
                      </a:r>
                    </a:p>
                  </a:txBody>
                  <a:tcPr marL="97536" marR="97536" marT="48768" marB="487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700" dirty="0"/>
                        <a:t>TR</a:t>
                      </a:r>
                    </a:p>
                  </a:txBody>
                  <a:tcPr marL="97536" marR="97536" marT="48768" marB="48768" anchor="ctr">
                    <a:lnL w="12700" cap="flat" cmpd="sng" algn="ctr">
                      <a:solidFill>
                        <a:schemeClr val="tx1"/>
                      </a:solidFill>
                      <a:prstDash val="solid"/>
                      <a:round/>
                      <a:headEnd type="none" w="med" len="med"/>
                      <a:tailEnd type="none" w="med" len="med"/>
                    </a:lnL>
                    <a:lnT w="12700" cmpd="sng">
                      <a:noFill/>
                    </a:lnT>
                    <a:lnB w="12700" cap="flat" cmpd="sng" algn="ctr">
                      <a:solidFill>
                        <a:schemeClr val="tx1"/>
                      </a:solidFill>
                      <a:prstDash val="solid"/>
                      <a:round/>
                      <a:headEnd type="none" w="med" len="med"/>
                      <a:tailEnd type="none" w="med" len="med"/>
                    </a:lnB>
                  </a:tcPr>
                </a:tc>
                <a:tc>
                  <a:txBody>
                    <a:bodyPr/>
                    <a:lstStyle/>
                    <a:p>
                      <a:pPr algn="ctr"/>
                      <a:r>
                        <a:rPr lang="en-US" sz="1700" dirty="0"/>
                        <a:t>RU</a:t>
                      </a:r>
                    </a:p>
                  </a:txBody>
                  <a:tcPr marL="97536" marR="97536" marT="48768" marB="487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700"/>
                        <a:t>ZH</a:t>
                      </a:r>
                      <a:endParaRPr lang="en-US" sz="1700" dirty="0"/>
                    </a:p>
                  </a:txBody>
                  <a:tcPr marL="97536" marR="97536" marT="48768" marB="4876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700"/>
                        <a:t>JA</a:t>
                      </a:r>
                      <a:endParaRPr lang="en-US" sz="1700" dirty="0"/>
                    </a:p>
                  </a:txBody>
                  <a:tcPr marL="97536" marR="97536" marT="48768" marB="487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700" dirty="0"/>
                        <a:t>JA</a:t>
                      </a:r>
                    </a:p>
                  </a:txBody>
                  <a:tcPr marL="97536" marR="97536" marT="48768" marB="4876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700"/>
                        <a:t>KO</a:t>
                      </a:r>
                      <a:endParaRPr lang="en-US" sz="1700" dirty="0"/>
                    </a:p>
                  </a:txBody>
                  <a:tcPr marL="97536" marR="97536" marT="48768" marB="487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700" dirty="0"/>
                        <a:t>ZH</a:t>
                      </a:r>
                    </a:p>
                  </a:txBody>
                  <a:tcPr marL="97536" marR="97536" marT="48768" marB="4876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700"/>
                        <a:t>KO</a:t>
                      </a:r>
                      <a:endParaRPr lang="en-US" sz="1700" dirty="0"/>
                    </a:p>
                  </a:txBody>
                  <a:tcPr marL="97536" marR="97536" marT="48768" marB="487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700" dirty="0"/>
                        <a:t>UR</a:t>
                      </a:r>
                    </a:p>
                  </a:txBody>
                  <a:tcPr marL="97536" marR="97536" marT="48768" marB="4876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700"/>
                        <a:t>FA</a:t>
                      </a:r>
                      <a:endParaRPr lang="en-US" sz="1700" dirty="0"/>
                    </a:p>
                  </a:txBody>
                  <a:tcPr marL="97536" marR="97536" marT="48768" marB="48768" anchor="ctr">
                    <a:lnB w="12700" cap="flat" cmpd="sng" algn="ctr">
                      <a:solidFill>
                        <a:schemeClr val="tx1"/>
                      </a:solidFill>
                      <a:prstDash val="solid"/>
                      <a:round/>
                      <a:headEnd type="none" w="med" len="med"/>
                      <a:tailEnd type="none" w="med" len="med"/>
                    </a:lnB>
                  </a:tcPr>
                </a:tc>
                <a:tc>
                  <a:txBody>
                    <a:bodyPr/>
                    <a:lstStyle/>
                    <a:p>
                      <a:pPr algn="ctr"/>
                      <a:r>
                        <a:rPr lang="en-US" sz="1700" dirty="0"/>
                        <a:t>HE</a:t>
                      </a:r>
                    </a:p>
                  </a:txBody>
                  <a:tcPr marL="97536" marR="97536" marT="48768" marB="487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700"/>
                        <a:t>AR</a:t>
                      </a:r>
                      <a:endParaRPr lang="en-US" sz="1700" dirty="0"/>
                    </a:p>
                  </a:txBody>
                  <a:tcPr marL="97536" marR="97536" marT="48768" marB="4876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700"/>
                        <a:t>HI</a:t>
                      </a:r>
                      <a:endParaRPr lang="en-US" sz="1700" dirty="0"/>
                    </a:p>
                  </a:txBody>
                  <a:tcPr marL="97536" marR="97536" marT="48768" marB="487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700"/>
                        <a:t>FR</a:t>
                      </a:r>
                      <a:endParaRPr lang="en-US" sz="1700" dirty="0"/>
                    </a:p>
                  </a:txBody>
                  <a:tcPr marL="97536" marR="97536" marT="48768" marB="4876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700" dirty="0"/>
                        <a:t>PT</a:t>
                      </a:r>
                    </a:p>
                  </a:txBody>
                  <a:tcPr marL="97536" marR="97536" marT="48768" marB="487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700"/>
                        <a:t>HU</a:t>
                      </a:r>
                      <a:endParaRPr lang="en-US" sz="1700" dirty="0"/>
                    </a:p>
                  </a:txBody>
                  <a:tcPr marL="97536" marR="97536" marT="48768" marB="4876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700"/>
                        <a:t>NO</a:t>
                      </a:r>
                      <a:endParaRPr lang="en-US" sz="1700" dirty="0"/>
                    </a:p>
                  </a:txBody>
                  <a:tcPr marL="97536" marR="97536" marT="48768" marB="487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700"/>
                        <a:t>NL</a:t>
                      </a:r>
                      <a:endParaRPr lang="en-US" sz="1700" dirty="0"/>
                    </a:p>
                  </a:txBody>
                  <a:tcPr marL="97536" marR="97536" marT="48768" marB="4876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700" dirty="0"/>
                        <a:t>SW</a:t>
                      </a:r>
                    </a:p>
                  </a:txBody>
                  <a:tcPr marL="97536" marR="97536" marT="48768" marB="4876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518169"/>
                  </a:ext>
                </a:extLst>
              </a:tr>
            </a:tbl>
          </a:graphicData>
        </a:graphic>
      </p:graphicFrame>
      <p:sp>
        <p:nvSpPr>
          <p:cNvPr id="5" name="TextBox 4">
            <a:extLst>
              <a:ext uri="{FF2B5EF4-FFF2-40B4-BE49-F238E27FC236}">
                <a16:creationId xmlns:a16="http://schemas.microsoft.com/office/drawing/2014/main" id="{77B08727-BA3D-374D-97FC-7B5E9AF4AB98}"/>
              </a:ext>
            </a:extLst>
          </p:cNvPr>
          <p:cNvSpPr txBox="1"/>
          <p:nvPr/>
        </p:nvSpPr>
        <p:spPr>
          <a:xfrm>
            <a:off x="669139" y="7696201"/>
            <a:ext cx="11666522" cy="551818"/>
          </a:xfrm>
          <a:prstGeom prst="rect">
            <a:avLst/>
          </a:prstGeom>
          <a:noFill/>
        </p:spPr>
        <p:txBody>
          <a:bodyPr wrap="square" rtlCol="0">
            <a:spAutoFit/>
          </a:bodyPr>
          <a:lstStyle/>
          <a:p>
            <a:pPr algn="ctr"/>
            <a:r>
              <a:rPr lang="en-US" sz="1493" i="1" dirty="0"/>
              <a:t>Language Key Codes:  </a:t>
            </a:r>
            <a:r>
              <a:rPr lang="en-US" sz="1493" dirty="0"/>
              <a:t>AZ – Azerbaijani,  TR – Turkish, RU – Russian, KO – Korean, JA – Japanese, ZH – Chinese,  AR – Arabic, UR – Urdu, FA – Farsi, HE – Hebrew, HI – Hindi, ES – Spanish, PT – Portuguese, HU – Hungarian, FI – Finnish, NO – Norwegian,  AF – Afrikaans, NL – Dutch, SW – Swahili</a:t>
            </a:r>
          </a:p>
        </p:txBody>
      </p:sp>
      <p:sp>
        <p:nvSpPr>
          <p:cNvPr id="6" name="TextBox 5">
            <a:extLst>
              <a:ext uri="{FF2B5EF4-FFF2-40B4-BE49-F238E27FC236}">
                <a16:creationId xmlns:a16="http://schemas.microsoft.com/office/drawing/2014/main" id="{1D250AC2-11AD-5248-AF08-E8A522D0D3EF}"/>
              </a:ext>
            </a:extLst>
          </p:cNvPr>
          <p:cNvSpPr txBox="1"/>
          <p:nvPr/>
        </p:nvSpPr>
        <p:spPr>
          <a:xfrm>
            <a:off x="1992952" y="4121721"/>
            <a:ext cx="9458724" cy="748795"/>
          </a:xfrm>
          <a:prstGeom prst="rect">
            <a:avLst/>
          </a:prstGeom>
        </p:spPr>
        <p:txBody>
          <a:bodyPr spcFirstLastPara="1" wrap="square" lIns="130027" tIns="130027" rIns="130027" bIns="130027" anchor="t" anchorCtr="0">
            <a:noAutofit/>
          </a:bodyPr>
          <a:lstStyle>
            <a:lvl1pPr marL="650230" lvl="0" indent="-487672">
              <a:spcBef>
                <a:spcPts val="0"/>
              </a:spcBef>
              <a:spcAft>
                <a:spcPts val="0"/>
              </a:spcAft>
              <a:buSzPts val="1800"/>
              <a:buFont typeface="Avenir"/>
              <a:buChar char="●"/>
              <a:defRPr sz="4000" b="0" i="0">
                <a:latin typeface="Avenir"/>
                <a:cs typeface="DejaVu Sans"/>
              </a:defRPr>
            </a:lvl1pPr>
            <a:lvl2pPr marL="1300460" lvl="1" indent="-451549">
              <a:spcBef>
                <a:spcPts val="2276"/>
              </a:spcBef>
              <a:spcAft>
                <a:spcPts val="0"/>
              </a:spcAft>
              <a:buSzPts val="1400"/>
              <a:buChar char="○"/>
            </a:lvl2pPr>
            <a:lvl3pPr marL="1950690" lvl="2" indent="-451549">
              <a:spcBef>
                <a:spcPts val="2276"/>
              </a:spcBef>
              <a:spcAft>
                <a:spcPts val="0"/>
              </a:spcAft>
              <a:buSzPts val="1400"/>
              <a:buChar char="■"/>
            </a:lvl3pPr>
            <a:lvl4pPr marL="2600919" lvl="3" indent="-451549">
              <a:spcBef>
                <a:spcPts val="2276"/>
              </a:spcBef>
              <a:spcAft>
                <a:spcPts val="0"/>
              </a:spcAft>
              <a:buSzPts val="1400"/>
              <a:buChar char="●"/>
            </a:lvl4pPr>
            <a:lvl5pPr marL="3251149" lvl="4" indent="-451549">
              <a:spcBef>
                <a:spcPts val="2276"/>
              </a:spcBef>
              <a:spcAft>
                <a:spcPts val="0"/>
              </a:spcAft>
              <a:buSzPts val="1400"/>
              <a:buChar char="○"/>
            </a:lvl5pPr>
            <a:lvl6pPr marL="3901379" lvl="5" indent="-451549">
              <a:spcBef>
                <a:spcPts val="2276"/>
              </a:spcBef>
              <a:spcAft>
                <a:spcPts val="0"/>
              </a:spcAft>
              <a:buSzPts val="1400"/>
              <a:buChar char="■"/>
            </a:lvl6pPr>
            <a:lvl7pPr marL="4551609" lvl="6" indent="-451549">
              <a:spcBef>
                <a:spcPts val="2276"/>
              </a:spcBef>
              <a:spcAft>
                <a:spcPts val="0"/>
              </a:spcAft>
              <a:buSzPts val="1400"/>
              <a:buChar char="●"/>
            </a:lvl7pPr>
            <a:lvl8pPr marL="5201839" lvl="7" indent="-451549">
              <a:spcBef>
                <a:spcPts val="2276"/>
              </a:spcBef>
              <a:spcAft>
                <a:spcPts val="0"/>
              </a:spcAft>
              <a:buSzPts val="1400"/>
              <a:buChar char="○"/>
            </a:lvl8pPr>
            <a:lvl9pPr marL="5852069" lvl="8" indent="-451549">
              <a:spcBef>
                <a:spcPts val="2276"/>
              </a:spcBef>
              <a:spcAft>
                <a:spcPts val="2276"/>
              </a:spcAft>
              <a:buSzPts val="1400"/>
              <a:buChar char="■"/>
            </a:lvl9pPr>
          </a:lstStyle>
          <a:p>
            <a:r>
              <a:rPr lang="en-US" sz="2400" dirty="0"/>
              <a:t>19 language pairs were chosen such that every source language had two or more target languages with some shared characteristic in geography or culture.</a:t>
            </a:r>
          </a:p>
        </p:txBody>
      </p:sp>
    </p:spTree>
    <p:extLst>
      <p:ext uri="{BB962C8B-B14F-4D97-AF65-F5344CB8AC3E}">
        <p14:creationId xmlns:p14="http://schemas.microsoft.com/office/powerpoint/2010/main" val="2319528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D1A3-45E1-6D4F-87CA-9F73DEA888A0}"/>
              </a:ext>
            </a:extLst>
          </p:cNvPr>
          <p:cNvSpPr>
            <a:spLocks noGrp="1"/>
          </p:cNvSpPr>
          <p:nvPr>
            <p:ph type="title"/>
          </p:nvPr>
        </p:nvSpPr>
        <p:spPr>
          <a:xfrm>
            <a:off x="2560320" y="762000"/>
            <a:ext cx="7884159" cy="2585323"/>
          </a:xfrm>
        </p:spPr>
        <p:txBody>
          <a:bodyPr spcFirstLastPara="1" wrap="square" lIns="130027" tIns="130027" rIns="130027" bIns="130027" anchor="t" anchorCtr="0">
            <a:noAutofit/>
          </a:bodyPr>
          <a:lstStyle/>
          <a:p>
            <a:pPr algn="l" rtl="0">
              <a:buSzPts val="2800"/>
            </a:pPr>
            <a:r>
              <a:rPr lang="en-US" dirty="0">
                <a:latin typeface="Avenir"/>
              </a:rPr>
              <a:t>Image embeddings</a:t>
            </a:r>
          </a:p>
        </p:txBody>
      </p:sp>
      <p:sp>
        <p:nvSpPr>
          <p:cNvPr id="3" name="Content Placeholder 2">
            <a:extLst>
              <a:ext uri="{FF2B5EF4-FFF2-40B4-BE49-F238E27FC236}">
                <a16:creationId xmlns:a16="http://schemas.microsoft.com/office/drawing/2014/main" id="{6B285E4D-5282-F14B-AC29-A53798FEDF5B}"/>
              </a:ext>
            </a:extLst>
          </p:cNvPr>
          <p:cNvSpPr>
            <a:spLocks noGrp="1"/>
          </p:cNvSpPr>
          <p:nvPr>
            <p:ph idx="1"/>
          </p:nvPr>
        </p:nvSpPr>
        <p:spPr>
          <a:xfrm>
            <a:off x="2379879" y="4328867"/>
            <a:ext cx="8245043" cy="14896386"/>
          </a:xfrm>
        </p:spPr>
        <p:txBody>
          <a:bodyPr spcFirstLastPara="1" wrap="square" lIns="130027" tIns="130027" rIns="130027" bIns="130027" anchor="t" anchorCtr="0">
            <a:noAutofit/>
          </a:bodyPr>
          <a:lstStyle/>
          <a:p>
            <a:pPr marL="650230" indent="-487672" algn="l" rtl="0">
              <a:buSzPts val="1800"/>
              <a:buFont typeface="Avenir"/>
              <a:buChar char="●"/>
            </a:pPr>
            <a:r>
              <a:rPr lang="en-US" sz="2400" kern="1200" dirty="0">
                <a:latin typeface="Avenir"/>
              </a:rPr>
              <a:t>For a given language pair,  source words were taken from MMID, then translated to target with Google Translate</a:t>
            </a:r>
          </a:p>
          <a:p>
            <a:pPr marL="650230" indent="-487672" algn="l" rtl="0">
              <a:buSzPts val="1800"/>
              <a:buFont typeface="Avenir"/>
              <a:buChar char="●"/>
            </a:pPr>
            <a:r>
              <a:rPr lang="en-US" sz="2400" kern="1200" dirty="0">
                <a:latin typeface="Avenir"/>
              </a:rPr>
              <a:t>We found both the source and target word’s images in MMID</a:t>
            </a:r>
          </a:p>
          <a:p>
            <a:pPr marL="650230" indent="-487672" algn="l" rtl="0">
              <a:buSzPts val="1800"/>
              <a:buFont typeface="Avenir"/>
              <a:buChar char="●"/>
            </a:pPr>
            <a:r>
              <a:rPr lang="en-US" sz="2400" kern="1200" dirty="0">
                <a:latin typeface="Avenir"/>
              </a:rPr>
              <a:t>Images passed through Res-Net 50, pre-trained on ImageNet</a:t>
            </a:r>
          </a:p>
          <a:p>
            <a:pPr marL="650230" indent="-487672" algn="l" rtl="0">
              <a:buSzPts val="1800"/>
              <a:buFont typeface="Avenir"/>
              <a:buChar char="●"/>
            </a:pPr>
            <a:r>
              <a:rPr lang="en-US" sz="2400" kern="1200" dirty="0">
                <a:latin typeface="Avenir"/>
              </a:rPr>
              <a:t>Each image embedding is a 2048-length vector</a:t>
            </a:r>
          </a:p>
          <a:p>
            <a:pPr marL="650230" indent="-487672" algn="l" rtl="0">
              <a:buSzPts val="1800"/>
              <a:buFont typeface="Avenir"/>
              <a:buChar char="●"/>
            </a:pPr>
            <a:r>
              <a:rPr lang="en-US" sz="2400" kern="1200" dirty="0">
                <a:latin typeface="Avenir"/>
              </a:rPr>
              <a:t>We call all 100 image embeddings for a word an image embedding cluster</a:t>
            </a:r>
          </a:p>
          <a:p>
            <a:pPr marL="650230" indent="-487672" algn="l" rtl="0">
              <a:buSzPts val="1800"/>
              <a:buFont typeface="Avenir"/>
              <a:buChar char="●"/>
            </a:pPr>
            <a:r>
              <a:rPr lang="en-US" sz="2400" kern="1200" dirty="0">
                <a:latin typeface="Avenir"/>
              </a:rPr>
              <a:t>We call a source word’s image embedding cluster and its translation’s image embedding cluster a word pair</a:t>
            </a:r>
          </a:p>
          <a:p>
            <a:pPr marL="650230" indent="-487672" algn="l" rtl="0">
              <a:buSzPts val="1800"/>
              <a:buFont typeface="Avenir"/>
              <a:buChar char="●"/>
            </a:pPr>
            <a:endParaRPr lang="en-US" sz="2400" kern="1200" dirty="0">
              <a:latin typeface="Avenir"/>
            </a:endParaRPr>
          </a:p>
        </p:txBody>
      </p:sp>
    </p:spTree>
    <p:extLst>
      <p:ext uri="{BB962C8B-B14F-4D97-AF65-F5344CB8AC3E}">
        <p14:creationId xmlns:p14="http://schemas.microsoft.com/office/powerpoint/2010/main" val="324506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E11F-702C-BC4F-9911-10A356CF6D23}"/>
              </a:ext>
            </a:extLst>
          </p:cNvPr>
          <p:cNvSpPr>
            <a:spLocks noGrp="1"/>
          </p:cNvSpPr>
          <p:nvPr>
            <p:ph type="title"/>
          </p:nvPr>
        </p:nvSpPr>
        <p:spPr>
          <a:xfrm>
            <a:off x="2200206" y="457200"/>
            <a:ext cx="9864794" cy="1267968"/>
          </a:xfrm>
        </p:spPr>
        <p:txBody>
          <a:bodyPr spcFirstLastPara="1" wrap="square" lIns="130027" tIns="130027" rIns="130027" bIns="130027" anchor="t" anchorCtr="0">
            <a:noAutofit/>
          </a:bodyPr>
          <a:lstStyle/>
          <a:p>
            <a:pPr algn="l" rtl="0">
              <a:buSzPts val="2800"/>
            </a:pPr>
            <a:r>
              <a:rPr lang="en-US" dirty="0">
                <a:latin typeface="Avenir"/>
              </a:rPr>
              <a:t>Image translatability as a metric</a:t>
            </a:r>
          </a:p>
        </p:txBody>
      </p:sp>
      <p:graphicFrame>
        <p:nvGraphicFramePr>
          <p:cNvPr id="6" name="Diagram 5">
            <a:extLst>
              <a:ext uri="{FF2B5EF4-FFF2-40B4-BE49-F238E27FC236}">
                <a16:creationId xmlns:a16="http://schemas.microsoft.com/office/drawing/2014/main" id="{D2C78380-D33C-3944-BF13-D9C2F06F94CB}"/>
              </a:ext>
            </a:extLst>
          </p:cNvPr>
          <p:cNvGraphicFramePr/>
          <p:nvPr/>
        </p:nvGraphicFramePr>
        <p:xfrm>
          <a:off x="6322728" y="4293403"/>
          <a:ext cx="6147826" cy="3348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2">
            <a:extLst>
              <a:ext uri="{FF2B5EF4-FFF2-40B4-BE49-F238E27FC236}">
                <a16:creationId xmlns:a16="http://schemas.microsoft.com/office/drawing/2014/main" id="{F956E155-46E9-F148-BAFB-E887F1B91DD9}"/>
              </a:ext>
            </a:extLst>
          </p:cNvPr>
          <p:cNvSpPr>
            <a:spLocks noGrp="1"/>
          </p:cNvSpPr>
          <p:nvPr>
            <p:ph idx="1"/>
          </p:nvPr>
        </p:nvSpPr>
        <p:spPr>
          <a:xfrm>
            <a:off x="548760" y="3505200"/>
            <a:ext cx="6147826" cy="5479303"/>
          </a:xfrm>
        </p:spPr>
        <p:txBody>
          <a:bodyPr spcFirstLastPara="1" wrap="square" lIns="130027" tIns="130027" rIns="130027" bIns="130027" anchor="t" anchorCtr="0">
            <a:noAutofit/>
          </a:bodyPr>
          <a:lstStyle/>
          <a:p>
            <a:pPr marL="650230" indent="-487672" algn="l" rtl="0">
              <a:buSzPts val="1800"/>
              <a:buFont typeface="Avenir"/>
              <a:buChar char="●"/>
            </a:pPr>
            <a:r>
              <a:rPr lang="en-US" sz="2400" kern="1200" dirty="0">
                <a:latin typeface="Avenir"/>
              </a:rPr>
              <a:t>Intra-Cluster Similarity is a measure of how tight a set of images are. In other words, how diverse are the images for one search result.</a:t>
            </a:r>
          </a:p>
          <a:p>
            <a:pPr marL="650230" indent="-487672" algn="l" rtl="0">
              <a:buSzPts val="1800"/>
              <a:buFont typeface="Avenir"/>
              <a:buChar char="●"/>
            </a:pPr>
            <a:r>
              <a:rPr lang="en-US" sz="2400" kern="1200" dirty="0">
                <a:latin typeface="Avenir"/>
              </a:rPr>
              <a:t>Inter-Cluster Similarity is a measure of how different the two sets of images are.  In other words,  the similarity of the source word’s search results and its translation’s search results.</a:t>
            </a:r>
          </a:p>
          <a:p>
            <a:pPr marL="650230" indent="-487672" algn="l" rtl="0">
              <a:buSzPts val="1800"/>
              <a:buFont typeface="Avenir"/>
              <a:buChar char="●"/>
            </a:pPr>
            <a:r>
              <a:rPr lang="en-US" sz="2400" kern="1200" dirty="0">
                <a:latin typeface="Avenir"/>
              </a:rPr>
              <a:t>High Image Translatability means high inter and intra-cluster similarity </a:t>
            </a:r>
          </a:p>
          <a:p>
            <a:pPr marL="650230" indent="-487672" algn="l" rtl="0">
              <a:buSzPts val="1800"/>
              <a:buFont typeface="Avenir"/>
              <a:buChar char="●"/>
            </a:pPr>
            <a:endParaRPr lang="en-US" sz="2400" kern="1200" dirty="0">
              <a:latin typeface="Avenir"/>
            </a:endParaRPr>
          </a:p>
          <a:p>
            <a:pPr marL="650230" indent="-487672" algn="l" rtl="0">
              <a:buSzPts val="1800"/>
              <a:buFont typeface="Avenir"/>
              <a:buChar char="●"/>
            </a:pPr>
            <a:endParaRPr lang="en-US" sz="2400" kern="1200" dirty="0">
              <a:latin typeface="Avenir"/>
            </a:endParaRPr>
          </a:p>
          <a:p>
            <a:pPr marL="650230" indent="-487672" algn="l" rtl="0">
              <a:buSzPts val="1800"/>
              <a:buFont typeface="Avenir"/>
              <a:buChar char="●"/>
            </a:pPr>
            <a:endParaRPr lang="en-US" sz="2400" kern="1200" dirty="0">
              <a:latin typeface="Avenir"/>
            </a:endParaRPr>
          </a:p>
        </p:txBody>
      </p:sp>
      <p:sp>
        <p:nvSpPr>
          <p:cNvPr id="3" name="Rectangle 2">
            <a:extLst>
              <a:ext uri="{FF2B5EF4-FFF2-40B4-BE49-F238E27FC236}">
                <a16:creationId xmlns:a16="http://schemas.microsoft.com/office/drawing/2014/main" id="{0905DDEF-5170-8C42-9885-435A39C65614}"/>
              </a:ext>
            </a:extLst>
          </p:cNvPr>
          <p:cNvSpPr/>
          <p:nvPr/>
        </p:nvSpPr>
        <p:spPr>
          <a:xfrm>
            <a:off x="6383617" y="4692134"/>
            <a:ext cx="237566" cy="369332"/>
          </a:xfrm>
          <a:prstGeom prst="rect">
            <a:avLst/>
          </a:prstGeom>
        </p:spPr>
        <p:txBody>
          <a:bodyPr wrap="none">
            <a:spAutoFit/>
          </a:bodyPr>
          <a:lstStyle/>
          <a:p>
            <a:r>
              <a:rPr lang="en-US" dirty="0"/>
              <a:t> </a:t>
            </a:r>
          </a:p>
        </p:txBody>
      </p:sp>
      <p:sp>
        <p:nvSpPr>
          <p:cNvPr id="4" name="TextBox 3">
            <a:extLst>
              <a:ext uri="{FF2B5EF4-FFF2-40B4-BE49-F238E27FC236}">
                <a16:creationId xmlns:a16="http://schemas.microsoft.com/office/drawing/2014/main" id="{4F790420-9878-D74B-A1D0-6570A81AF0D9}"/>
              </a:ext>
            </a:extLst>
          </p:cNvPr>
          <p:cNvSpPr txBox="1"/>
          <p:nvPr/>
        </p:nvSpPr>
        <p:spPr>
          <a:xfrm>
            <a:off x="9628181" y="7714587"/>
            <a:ext cx="2436819" cy="923330"/>
          </a:xfrm>
          <a:prstGeom prst="rect">
            <a:avLst/>
          </a:prstGeom>
          <a:noFill/>
        </p:spPr>
        <p:txBody>
          <a:bodyPr wrap="square" rtlCol="0">
            <a:spAutoFit/>
          </a:bodyPr>
          <a:lstStyle/>
          <a:p>
            <a:pPr algn="ctr"/>
            <a:r>
              <a:rPr lang="en-US" dirty="0"/>
              <a:t>median-max cosine</a:t>
            </a:r>
          </a:p>
          <a:p>
            <a:pPr algn="ctr"/>
            <a:r>
              <a:rPr lang="en-US" dirty="0"/>
              <a:t>higher = tighter cluster = more similar images</a:t>
            </a:r>
          </a:p>
        </p:txBody>
      </p:sp>
      <p:sp>
        <p:nvSpPr>
          <p:cNvPr id="8" name="TextBox 7">
            <a:extLst>
              <a:ext uri="{FF2B5EF4-FFF2-40B4-BE49-F238E27FC236}">
                <a16:creationId xmlns:a16="http://schemas.microsoft.com/office/drawing/2014/main" id="{25D7A57E-73A1-1A40-B3AA-FCB6EB0A9E5B}"/>
              </a:ext>
            </a:extLst>
          </p:cNvPr>
          <p:cNvSpPr txBox="1"/>
          <p:nvPr/>
        </p:nvSpPr>
        <p:spPr>
          <a:xfrm>
            <a:off x="6696587" y="7714587"/>
            <a:ext cx="2872836" cy="923330"/>
          </a:xfrm>
          <a:prstGeom prst="rect">
            <a:avLst/>
          </a:prstGeom>
          <a:noFill/>
        </p:spPr>
        <p:txBody>
          <a:bodyPr wrap="square" rtlCol="0">
            <a:spAutoFit/>
          </a:bodyPr>
          <a:lstStyle/>
          <a:p>
            <a:pPr algn="ctr"/>
            <a:r>
              <a:rPr lang="en-US" dirty="0"/>
              <a:t>homogeneity</a:t>
            </a:r>
          </a:p>
          <a:p>
            <a:pPr algn="ctr"/>
            <a:r>
              <a:rPr lang="en-US" dirty="0"/>
              <a:t>lower = overlapping cluster </a:t>
            </a:r>
          </a:p>
          <a:p>
            <a:pPr algn="ctr"/>
            <a:r>
              <a:rPr lang="en-US" dirty="0"/>
              <a:t>= more similar images</a:t>
            </a:r>
          </a:p>
        </p:txBody>
      </p:sp>
    </p:spTree>
    <p:extLst>
      <p:ext uri="{BB962C8B-B14F-4D97-AF65-F5344CB8AC3E}">
        <p14:creationId xmlns:p14="http://schemas.microsoft.com/office/powerpoint/2010/main" val="4196953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spcFirstLastPara="1" wrap="square" lIns="130027" tIns="130027" rIns="130027" bIns="130027" anchor="t" anchorCtr="0">
            <a:noAutofit/>
          </a:bodyPr>
          <a:lstStyle/>
          <a:p>
            <a:pPr algn="l" rtl="0"/>
            <a:r>
              <a:rPr lang="en-US" dirty="0">
                <a:latin typeface="Avenir"/>
              </a:rPr>
              <a:t>Language and Vision in Translation</a:t>
            </a:r>
          </a:p>
        </p:txBody>
      </p:sp>
      <p:sp>
        <p:nvSpPr>
          <p:cNvPr id="3" name="Text Placeholder 2"/>
          <p:cNvSpPr>
            <a:spLocks noGrp="1"/>
          </p:cNvSpPr>
          <p:nvPr>
            <p:ph type="body" idx="1"/>
          </p:nvPr>
        </p:nvSpPr>
        <p:spPr>
          <a:xfrm>
            <a:off x="952500" y="3276599"/>
            <a:ext cx="11560342" cy="6180221"/>
          </a:xfrm>
        </p:spPr>
        <p:txBody>
          <a:bodyPr spcFirstLastPara="1" wrap="square" lIns="130027" tIns="130027" rIns="130027" bIns="130027" anchor="t" anchorCtr="0">
            <a:noAutofit/>
          </a:bodyPr>
          <a:lstStyle/>
          <a:p>
            <a:pPr algn="l" rtl="0">
              <a:buFont typeface="Avenir"/>
            </a:pPr>
            <a:r>
              <a:rPr lang="en-US" sz="4000" dirty="0">
                <a:latin typeface="Avenir"/>
              </a:rPr>
              <a:t>Typological similarity between languages matters</a:t>
            </a:r>
          </a:p>
          <a:p>
            <a:pPr algn="l" rtl="0">
              <a:buFont typeface="Avenir"/>
            </a:pPr>
            <a:endParaRPr lang="en-US" sz="4000" dirty="0">
              <a:latin typeface="Avenir"/>
            </a:endParaRPr>
          </a:p>
          <a:p>
            <a:pPr algn="l" rtl="0">
              <a:buFont typeface="Avenir"/>
            </a:pPr>
            <a:endParaRPr lang="en-US" sz="4000" dirty="0">
              <a:latin typeface="Avenir"/>
            </a:endParaRPr>
          </a:p>
          <a:p>
            <a:pPr algn="l" rtl="0">
              <a:buFont typeface="Avenir"/>
            </a:pPr>
            <a:endParaRPr lang="en-US" sz="4000" dirty="0">
              <a:latin typeface="Avenir"/>
            </a:endParaRPr>
          </a:p>
          <a:p>
            <a:pPr algn="l" rtl="0">
              <a:buFont typeface="Avenir"/>
            </a:pPr>
            <a:endParaRPr lang="en-US" sz="4000" dirty="0">
              <a:latin typeface="Avenir"/>
            </a:endParaRPr>
          </a:p>
          <a:p>
            <a:pPr algn="l" rtl="0">
              <a:buFont typeface="Avenir"/>
            </a:pPr>
            <a:endParaRPr lang="en-US" sz="4000" dirty="0">
              <a:latin typeface="Avenir"/>
            </a:endParaRPr>
          </a:p>
          <a:p>
            <a:pPr algn="l" rtl="0">
              <a:buFont typeface="Avenir"/>
            </a:pPr>
            <a:endParaRPr lang="en-US" sz="4000" dirty="0">
              <a:latin typeface="Avenir"/>
            </a:endParaRPr>
          </a:p>
          <a:p>
            <a:pPr algn="l" rtl="0">
              <a:buFont typeface="Avenir"/>
            </a:pPr>
            <a:endParaRPr lang="en-US" sz="4000" dirty="0">
              <a:latin typeface="Avenir"/>
            </a:endParaRPr>
          </a:p>
        </p:txBody>
      </p:sp>
      <p:pic>
        <p:nvPicPr>
          <p:cNvPr id="6" name="Picture 5"/>
          <p:cNvPicPr>
            <a:picLocks noChangeAspect="1"/>
          </p:cNvPicPr>
          <p:nvPr/>
        </p:nvPicPr>
        <p:blipFill rotWithShape="1">
          <a:blip r:embed="rId3"/>
          <a:srcRect b="35537"/>
          <a:stretch/>
        </p:blipFill>
        <p:spPr>
          <a:xfrm>
            <a:off x="692727" y="4342413"/>
            <a:ext cx="10838873" cy="4547587"/>
          </a:xfrm>
          <a:prstGeom prst="rect">
            <a:avLst/>
          </a:prstGeom>
        </p:spPr>
      </p:pic>
      <p:sp>
        <p:nvSpPr>
          <p:cNvPr id="7" name="TextBox 6"/>
          <p:cNvSpPr txBox="1"/>
          <p:nvPr/>
        </p:nvSpPr>
        <p:spPr>
          <a:xfrm>
            <a:off x="1399047" y="8845115"/>
            <a:ext cx="101933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Images of the word </a:t>
            </a:r>
            <a:r>
              <a:rPr kumimoji="0" lang="en-US" sz="3600" b="0" i="0" u="none" strike="noStrike" cap="none" spc="0" normalizeH="0" dirty="0">
                <a:ln>
                  <a:noFill/>
                </a:ln>
                <a:solidFill>
                  <a:srgbClr val="000000"/>
                </a:solidFill>
                <a:effectLst/>
                <a:uFillTx/>
                <a:latin typeface="+mn-lt"/>
                <a:ea typeface="+mn-ea"/>
                <a:cs typeface="+mn-cs"/>
                <a:sym typeface="Helvetica Light"/>
              </a:rPr>
              <a:t>“p</a:t>
            </a:r>
            <a:r>
              <a:rPr kumimoji="0" lang="en-US" sz="3600" b="0" i="0" u="none" strike="noStrike" cap="none" spc="0" normalizeH="0" baseline="0" dirty="0">
                <a:ln>
                  <a:noFill/>
                </a:ln>
                <a:solidFill>
                  <a:srgbClr val="000000"/>
                </a:solidFill>
                <a:effectLst/>
                <a:uFillTx/>
                <a:latin typeface="+mn-lt"/>
                <a:ea typeface="+mn-ea"/>
                <a:cs typeface="+mn-cs"/>
                <a:sym typeface="Helvetica Light"/>
              </a:rPr>
              <a:t>ark” in Afrikaans, Dutch, and Swahili</a:t>
            </a:r>
          </a:p>
        </p:txBody>
      </p:sp>
    </p:spTree>
    <p:extLst>
      <p:ext uri="{BB962C8B-B14F-4D97-AF65-F5344CB8AC3E}">
        <p14:creationId xmlns:p14="http://schemas.microsoft.com/office/powerpoint/2010/main" val="192613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quarter" idx="29"/>
          </p:nvPr>
        </p:nvSpPr>
        <p:spPr>
          <a:xfrm>
            <a:off x="650236" y="6227448"/>
            <a:ext cx="11636582" cy="1094601"/>
          </a:xfrm>
        </p:spPr>
        <p:txBody>
          <a:bodyPr/>
          <a:lstStyle/>
          <a:p>
            <a:r>
              <a:rPr lang="en-US" dirty="0">
                <a:solidFill>
                  <a:schemeClr val="tx1"/>
                </a:solidFill>
              </a:rPr>
              <a:t>20TB</a:t>
            </a:r>
          </a:p>
        </p:txBody>
      </p:sp>
      <p:sp>
        <p:nvSpPr>
          <p:cNvPr id="15" name="Content Placeholder 14"/>
          <p:cNvSpPr>
            <a:spLocks noGrp="1"/>
          </p:cNvSpPr>
          <p:nvPr>
            <p:ph sz="quarter" idx="30"/>
          </p:nvPr>
        </p:nvSpPr>
        <p:spPr>
          <a:xfrm>
            <a:off x="650224" y="7204693"/>
            <a:ext cx="11636594" cy="612862"/>
          </a:xfrm>
        </p:spPr>
        <p:txBody>
          <a:bodyPr>
            <a:normAutofit/>
          </a:bodyPr>
          <a:lstStyle/>
          <a:p>
            <a:r>
              <a:rPr lang="en-US" dirty="0">
                <a:solidFill>
                  <a:schemeClr val="tx1"/>
                </a:solidFill>
              </a:rPr>
              <a:t>of data</a:t>
            </a:r>
          </a:p>
        </p:txBody>
      </p:sp>
      <p:sp>
        <p:nvSpPr>
          <p:cNvPr id="2" name="Slide Number Placeholder 1"/>
          <p:cNvSpPr>
            <a:spLocks noGrp="1"/>
          </p:cNvSpPr>
          <p:nvPr>
            <p:ph type="sldNum" sz="quarter" idx="12"/>
          </p:nvPr>
        </p:nvSpPr>
        <p:spPr>
          <a:xfrm>
            <a:off x="1563344" y="7669458"/>
            <a:ext cx="9810378" cy="540276"/>
          </a:xfrm>
        </p:spPr>
        <p:txBody>
          <a:bodyPr/>
          <a:lstStyle/>
          <a:p>
            <a:r>
              <a:rPr lang="en-US" sz="2844" dirty="0">
                <a:solidFill>
                  <a:schemeClr val="tx1"/>
                </a:solidFill>
              </a:rPr>
              <a:t>Hosted by Amazon Public Datasets multilingual-</a:t>
            </a:r>
            <a:r>
              <a:rPr lang="en-US" sz="2844" dirty="0" err="1">
                <a:solidFill>
                  <a:schemeClr val="tx1"/>
                </a:solidFill>
              </a:rPr>
              <a:t>images.org</a:t>
            </a:r>
            <a:endParaRPr lang="en-US" sz="2844" u="sng" dirty="0">
              <a:solidFill>
                <a:schemeClr val="tx1"/>
              </a:solidFill>
            </a:endParaRPr>
          </a:p>
        </p:txBody>
      </p:sp>
      <p:sp>
        <p:nvSpPr>
          <p:cNvPr id="3" name="Title 2"/>
          <p:cNvSpPr>
            <a:spLocks noGrp="1"/>
          </p:cNvSpPr>
          <p:nvPr>
            <p:ph type="title"/>
          </p:nvPr>
        </p:nvSpPr>
        <p:spPr/>
        <p:txBody>
          <a:bodyPr>
            <a:normAutofit fontScale="90000"/>
          </a:bodyPr>
          <a:lstStyle/>
          <a:p>
            <a:r>
              <a:rPr lang="en-US" dirty="0"/>
              <a:t>Massively Multilingual Image Dataset (MMID)</a:t>
            </a:r>
          </a:p>
        </p:txBody>
      </p:sp>
      <p:sp>
        <p:nvSpPr>
          <p:cNvPr id="4" name="Content Placeholder 3"/>
          <p:cNvSpPr>
            <a:spLocks noGrp="1"/>
          </p:cNvSpPr>
          <p:nvPr>
            <p:ph sz="quarter" idx="14"/>
          </p:nvPr>
        </p:nvSpPr>
        <p:spPr/>
        <p:txBody>
          <a:bodyPr/>
          <a:lstStyle/>
          <a:p>
            <a:r>
              <a:rPr lang="en-US" dirty="0"/>
              <a:t>100</a:t>
            </a:r>
          </a:p>
        </p:txBody>
      </p:sp>
      <p:sp>
        <p:nvSpPr>
          <p:cNvPr id="5" name="Content Placeholder 4"/>
          <p:cNvSpPr>
            <a:spLocks noGrp="1"/>
          </p:cNvSpPr>
          <p:nvPr>
            <p:ph sz="quarter" idx="15"/>
          </p:nvPr>
        </p:nvSpPr>
        <p:spPr/>
        <p:txBody>
          <a:bodyPr>
            <a:normAutofit/>
          </a:bodyPr>
          <a:lstStyle/>
          <a:p>
            <a:r>
              <a:rPr lang="en-US" dirty="0"/>
              <a:t>Languages</a:t>
            </a:r>
          </a:p>
        </p:txBody>
      </p:sp>
      <p:sp>
        <p:nvSpPr>
          <p:cNvPr id="6" name="Content Placeholder 5"/>
          <p:cNvSpPr>
            <a:spLocks noGrp="1"/>
          </p:cNvSpPr>
          <p:nvPr>
            <p:ph sz="quarter" idx="21"/>
          </p:nvPr>
        </p:nvSpPr>
        <p:spPr/>
        <p:txBody>
          <a:bodyPr/>
          <a:lstStyle/>
          <a:p>
            <a:r>
              <a:rPr lang="en-US" dirty="0"/>
              <a:t>10,000</a:t>
            </a:r>
          </a:p>
        </p:txBody>
      </p:sp>
      <p:sp>
        <p:nvSpPr>
          <p:cNvPr id="7" name="Content Placeholder 6"/>
          <p:cNvSpPr>
            <a:spLocks noGrp="1"/>
          </p:cNvSpPr>
          <p:nvPr>
            <p:ph sz="quarter" idx="22"/>
          </p:nvPr>
        </p:nvSpPr>
        <p:spPr/>
        <p:txBody>
          <a:bodyPr>
            <a:normAutofit fontScale="85000" lnSpcReduction="10000"/>
          </a:bodyPr>
          <a:lstStyle/>
          <a:p>
            <a:r>
              <a:rPr lang="en-US" dirty="0"/>
              <a:t>Words per language</a:t>
            </a:r>
          </a:p>
        </p:txBody>
      </p:sp>
      <p:sp>
        <p:nvSpPr>
          <p:cNvPr id="8" name="Content Placeholder 7"/>
          <p:cNvSpPr>
            <a:spLocks noGrp="1"/>
          </p:cNvSpPr>
          <p:nvPr>
            <p:ph sz="quarter" idx="23"/>
          </p:nvPr>
        </p:nvSpPr>
        <p:spPr/>
        <p:txBody>
          <a:bodyPr/>
          <a:lstStyle/>
          <a:p>
            <a:r>
              <a:rPr lang="en-US" dirty="0"/>
              <a:t>250,000</a:t>
            </a:r>
          </a:p>
        </p:txBody>
      </p:sp>
      <p:sp>
        <p:nvSpPr>
          <p:cNvPr id="9" name="Content Placeholder 8"/>
          <p:cNvSpPr>
            <a:spLocks noGrp="1"/>
          </p:cNvSpPr>
          <p:nvPr>
            <p:ph sz="quarter" idx="24"/>
          </p:nvPr>
        </p:nvSpPr>
        <p:spPr/>
        <p:txBody>
          <a:bodyPr>
            <a:normAutofit fontScale="77500" lnSpcReduction="20000"/>
          </a:bodyPr>
          <a:lstStyle/>
          <a:p>
            <a:r>
              <a:rPr lang="en-US" dirty="0"/>
              <a:t>English word translations</a:t>
            </a:r>
          </a:p>
        </p:txBody>
      </p:sp>
      <p:sp>
        <p:nvSpPr>
          <p:cNvPr id="10" name="Content Placeholder 9"/>
          <p:cNvSpPr>
            <a:spLocks noGrp="1"/>
          </p:cNvSpPr>
          <p:nvPr>
            <p:ph sz="quarter" idx="25"/>
          </p:nvPr>
        </p:nvSpPr>
        <p:spPr/>
        <p:txBody>
          <a:bodyPr/>
          <a:lstStyle/>
          <a:p>
            <a:r>
              <a:rPr lang="en-US" dirty="0"/>
              <a:t>35,000,000</a:t>
            </a:r>
          </a:p>
        </p:txBody>
      </p:sp>
      <p:sp>
        <p:nvSpPr>
          <p:cNvPr id="11" name="Content Placeholder 10"/>
          <p:cNvSpPr>
            <a:spLocks noGrp="1"/>
          </p:cNvSpPr>
          <p:nvPr>
            <p:ph sz="quarter" idx="26"/>
          </p:nvPr>
        </p:nvSpPr>
        <p:spPr/>
        <p:txBody>
          <a:bodyPr>
            <a:normAutofit/>
          </a:bodyPr>
          <a:lstStyle/>
          <a:p>
            <a:r>
              <a:rPr lang="en-US" dirty="0"/>
              <a:t>Total images</a:t>
            </a:r>
          </a:p>
        </p:txBody>
      </p:sp>
      <p:sp>
        <p:nvSpPr>
          <p:cNvPr id="12" name="Content Placeholder 11"/>
          <p:cNvSpPr>
            <a:spLocks noGrp="1"/>
          </p:cNvSpPr>
          <p:nvPr>
            <p:ph sz="quarter" idx="27"/>
          </p:nvPr>
        </p:nvSpPr>
        <p:spPr/>
        <p:txBody>
          <a:bodyPr/>
          <a:lstStyle/>
          <a:p>
            <a:r>
              <a:rPr lang="en-US" dirty="0"/>
              <a:t>100</a:t>
            </a:r>
          </a:p>
        </p:txBody>
      </p:sp>
      <p:sp>
        <p:nvSpPr>
          <p:cNvPr id="13" name="Content Placeholder 12"/>
          <p:cNvSpPr>
            <a:spLocks noGrp="1"/>
          </p:cNvSpPr>
          <p:nvPr>
            <p:ph sz="quarter" idx="28"/>
          </p:nvPr>
        </p:nvSpPr>
        <p:spPr/>
        <p:txBody>
          <a:bodyPr>
            <a:normAutofit/>
          </a:bodyPr>
          <a:lstStyle/>
          <a:p>
            <a:r>
              <a:rPr lang="en-US" dirty="0"/>
              <a:t>Images per word</a:t>
            </a:r>
          </a:p>
        </p:txBody>
      </p:sp>
      <p:sp>
        <p:nvSpPr>
          <p:cNvPr id="16" name="Rectangle 15"/>
          <p:cNvSpPr/>
          <p:nvPr/>
        </p:nvSpPr>
        <p:spPr>
          <a:xfrm>
            <a:off x="5883906" y="8778070"/>
            <a:ext cx="6442790" cy="646331"/>
          </a:xfrm>
          <a:prstGeom prst="rect">
            <a:avLst/>
          </a:prstGeom>
        </p:spPr>
        <p:txBody>
          <a:bodyPr wrap="none">
            <a:spAutoFit/>
          </a:bodyPr>
          <a:lstStyle/>
          <a:p>
            <a:r>
              <a:rPr lang="en-US" dirty="0">
                <a:hlinkClick r:id="rId3"/>
              </a:rPr>
              <a:t>http://multilingual-images.org/</a:t>
            </a:r>
            <a:r>
              <a:rPr lang="en-US" dirty="0"/>
              <a:t> </a:t>
            </a:r>
          </a:p>
        </p:txBody>
      </p:sp>
    </p:spTree>
    <p:extLst>
      <p:ext uri="{BB962C8B-B14F-4D97-AF65-F5344CB8AC3E}">
        <p14:creationId xmlns:p14="http://schemas.microsoft.com/office/powerpoint/2010/main" val="1118600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Motivation</a:t>
            </a:r>
            <a:endParaRPr dirty="0">
              <a:latin typeface="Avenir"/>
              <a:ea typeface="Avenir"/>
              <a:cs typeface="Avenir"/>
              <a:sym typeface="Avenir"/>
            </a:endParaRPr>
          </a:p>
        </p:txBody>
      </p:sp>
      <p:sp>
        <p:nvSpPr>
          <p:cNvPr id="218" name="Google Shape;218;p34"/>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In computer vision, convolutional architectures (CNNs) remain dominant</a:t>
            </a:r>
          </a:p>
          <a:p>
            <a:pPr algn="l" rtl="0">
              <a:buFont typeface="Avenir"/>
              <a:buChar char="●"/>
            </a:pPr>
            <a:r>
              <a:rPr lang="en-US" sz="4000" dirty="0">
                <a:latin typeface="Avenir"/>
                <a:ea typeface="Avenir"/>
                <a:cs typeface="Avenir"/>
                <a:sym typeface="Avenir"/>
              </a:rPr>
              <a:t>Multiple works try to combine CNN with self-attention, but haven’t scaled effectively</a:t>
            </a:r>
          </a:p>
          <a:p>
            <a:pPr algn="l" rtl="0">
              <a:buFont typeface="Avenir"/>
              <a:buChar char="●"/>
            </a:pPr>
            <a:r>
              <a:rPr lang="en-US" sz="4000" dirty="0">
                <a:latin typeface="Avenir"/>
                <a:ea typeface="Avenir"/>
                <a:cs typeface="Avenir"/>
                <a:sym typeface="Avenir"/>
              </a:rPr>
              <a:t>In large-scale image recognition, classic </a:t>
            </a:r>
            <a:r>
              <a:rPr lang="en-US" sz="4000" dirty="0" err="1">
                <a:latin typeface="Avenir"/>
                <a:ea typeface="Avenir"/>
                <a:cs typeface="Avenir"/>
                <a:sym typeface="Avenir"/>
              </a:rPr>
              <a:t>ResNet</a:t>
            </a:r>
            <a:r>
              <a:rPr lang="en-US" sz="4000" dirty="0">
                <a:latin typeface="Avenir"/>
                <a:ea typeface="Avenir"/>
                <a:cs typeface="Avenir"/>
                <a:sym typeface="Avenir"/>
              </a:rPr>
              <a:t>-like architectures are still state-of-the-art</a:t>
            </a:r>
          </a:p>
        </p:txBody>
      </p:sp>
    </p:spTree>
    <p:extLst>
      <p:ext uri="{BB962C8B-B14F-4D97-AF65-F5344CB8AC3E}">
        <p14:creationId xmlns:p14="http://schemas.microsoft.com/office/powerpoint/2010/main" val="3674787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spcFirstLastPara="1" wrap="square" lIns="130027" tIns="130027" rIns="130027" bIns="130027" anchor="t" anchorCtr="0">
            <a:noAutofit/>
          </a:bodyPr>
          <a:lstStyle/>
          <a:p>
            <a:pPr algn="l" rtl="0"/>
            <a:r>
              <a:rPr lang="en-US" dirty="0">
                <a:latin typeface="Avenir"/>
              </a:rPr>
              <a:t>Translatability of Words </a:t>
            </a:r>
            <a:br>
              <a:rPr lang="en-US" dirty="0">
                <a:latin typeface="Avenir"/>
              </a:rPr>
            </a:br>
            <a:r>
              <a:rPr lang="en-US" dirty="0">
                <a:latin typeface="Avenir"/>
              </a:rPr>
              <a:t>via Images</a:t>
            </a:r>
          </a:p>
        </p:txBody>
      </p:sp>
      <p:sp>
        <p:nvSpPr>
          <p:cNvPr id="3" name="Text Placeholder 2"/>
          <p:cNvSpPr>
            <a:spLocks noGrp="1"/>
          </p:cNvSpPr>
          <p:nvPr>
            <p:ph type="body" idx="1"/>
          </p:nvPr>
        </p:nvSpPr>
        <p:spPr>
          <a:xfrm>
            <a:off x="672574" y="3467100"/>
            <a:ext cx="6654530" cy="6286500"/>
          </a:xfrm>
        </p:spPr>
        <p:txBody>
          <a:bodyPr spcFirstLastPara="1" wrap="square" lIns="130027" tIns="130027" rIns="130027" bIns="130027" anchor="t" anchorCtr="0">
            <a:noAutofit/>
          </a:bodyPr>
          <a:lstStyle/>
          <a:p>
            <a:pPr algn="l" rtl="0">
              <a:buFont typeface="Avenir"/>
            </a:pPr>
            <a:r>
              <a:rPr lang="en-US" sz="4000" dirty="0">
                <a:latin typeface="Avenir"/>
              </a:rPr>
              <a:t>We measure similarities of image representations of words that are translations of each other</a:t>
            </a:r>
          </a:p>
          <a:p>
            <a:pPr algn="l" rtl="0">
              <a:buFont typeface="Avenir"/>
            </a:pPr>
            <a:r>
              <a:rPr lang="en-US" sz="4000" dirty="0">
                <a:latin typeface="Avenir"/>
              </a:rPr>
              <a:t>Language pairs with shared culture have improved image translatability, regardless of geographic proximity</a:t>
            </a:r>
          </a:p>
        </p:txBody>
      </p:sp>
      <p:grpSp>
        <p:nvGrpSpPr>
          <p:cNvPr id="10" name="Group 9"/>
          <p:cNvGrpSpPr/>
          <p:nvPr/>
        </p:nvGrpSpPr>
        <p:grpSpPr>
          <a:xfrm>
            <a:off x="7914089" y="2761391"/>
            <a:ext cx="3831152" cy="6992209"/>
            <a:chOff x="8088413" y="2831695"/>
            <a:chExt cx="3482504" cy="5830109"/>
          </a:xfrm>
        </p:grpSpPr>
        <p:grpSp>
          <p:nvGrpSpPr>
            <p:cNvPr id="6" name="Group 5"/>
            <p:cNvGrpSpPr/>
            <p:nvPr/>
          </p:nvGrpSpPr>
          <p:grpSpPr>
            <a:xfrm>
              <a:off x="8088415" y="2831695"/>
              <a:ext cx="3482502" cy="2016869"/>
              <a:chOff x="8054502" y="2718280"/>
              <a:chExt cx="2704289" cy="1735111"/>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74107" b="74008"/>
              <a:stretch/>
            </p:blipFill>
            <p:spPr>
              <a:xfrm>
                <a:off x="8054502" y="2718280"/>
                <a:ext cx="1128409" cy="173511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2947" r="893" b="74008"/>
              <a:stretch/>
            </p:blipFill>
            <p:spPr>
              <a:xfrm>
                <a:off x="9182911" y="2718281"/>
                <a:ext cx="1575880" cy="1735110"/>
              </a:xfrm>
              <a:prstGeom prst="rect">
                <a:avLst/>
              </a:prstGeom>
            </p:spPr>
          </p:pic>
        </p:grpSp>
        <p:grpSp>
          <p:nvGrpSpPr>
            <p:cNvPr id="7" name="Group 6"/>
            <p:cNvGrpSpPr/>
            <p:nvPr/>
          </p:nvGrpSpPr>
          <p:grpSpPr>
            <a:xfrm>
              <a:off x="8088413" y="4839327"/>
              <a:ext cx="3482503" cy="3822477"/>
              <a:chOff x="8054501" y="2975344"/>
              <a:chExt cx="2704290" cy="3288475"/>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2610" r="74107" b="-1752"/>
              <a:stretch/>
            </p:blipFill>
            <p:spPr>
              <a:xfrm>
                <a:off x="8054501" y="2983289"/>
                <a:ext cx="1128409" cy="328053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2946" t="52452" r="894" b="-260"/>
              <a:stretch/>
            </p:blipFill>
            <p:spPr>
              <a:xfrm>
                <a:off x="9182911" y="2975344"/>
                <a:ext cx="1575880" cy="3191562"/>
              </a:xfrm>
              <a:prstGeom prst="rect">
                <a:avLst/>
              </a:prstGeom>
            </p:spPr>
          </p:pic>
        </p:grpSp>
      </p:grpSp>
      <p:sp>
        <p:nvSpPr>
          <p:cNvPr id="12" name="Rectangle 11">
            <a:extLst>
              <a:ext uri="{FF2B5EF4-FFF2-40B4-BE49-F238E27FC236}">
                <a16:creationId xmlns:a16="http://schemas.microsoft.com/office/drawing/2014/main" id="{585BB959-850F-D840-93BE-3CC75E59DB6C}"/>
              </a:ext>
            </a:extLst>
          </p:cNvPr>
          <p:cNvSpPr/>
          <p:nvPr/>
        </p:nvSpPr>
        <p:spPr>
          <a:xfrm>
            <a:off x="6383617" y="46921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154435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302C-FD01-C148-894D-EE2663D38A6C}"/>
              </a:ext>
            </a:extLst>
          </p:cNvPr>
          <p:cNvSpPr>
            <a:spLocks noGrp="1"/>
          </p:cNvSpPr>
          <p:nvPr>
            <p:ph type="title"/>
          </p:nvPr>
        </p:nvSpPr>
        <p:spPr>
          <a:xfrm>
            <a:off x="2379879" y="2248205"/>
            <a:ext cx="8245043" cy="1267968"/>
          </a:xfrm>
        </p:spPr>
        <p:txBody>
          <a:bodyPr spcFirstLastPara="1" wrap="square" lIns="130027" tIns="130027" rIns="130027" bIns="130027" anchor="t" anchorCtr="0">
            <a:noAutofit/>
          </a:bodyPr>
          <a:lstStyle/>
          <a:p>
            <a:pPr algn="l" rtl="0">
              <a:buSzPts val="2800"/>
            </a:pPr>
            <a:r>
              <a:rPr lang="en-US" dirty="0">
                <a:latin typeface="Avenir"/>
              </a:rPr>
              <a:t>Conclusion</a:t>
            </a:r>
          </a:p>
        </p:txBody>
      </p:sp>
      <p:graphicFrame>
        <p:nvGraphicFramePr>
          <p:cNvPr id="5" name="Content Placeholder 2">
            <a:extLst>
              <a:ext uri="{FF2B5EF4-FFF2-40B4-BE49-F238E27FC236}">
                <a16:creationId xmlns:a16="http://schemas.microsoft.com/office/drawing/2014/main" id="{0D3DDA97-B916-4F0C-B354-97D2DFD94845}"/>
              </a:ext>
            </a:extLst>
          </p:cNvPr>
          <p:cNvGraphicFramePr>
            <a:graphicFrameLocks noGrp="1"/>
          </p:cNvGraphicFramePr>
          <p:nvPr>
            <p:ph idx="1"/>
          </p:nvPr>
        </p:nvGraphicFramePr>
        <p:xfrm>
          <a:off x="1029547" y="4033520"/>
          <a:ext cx="10945707" cy="3314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3770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This Work</a:t>
            </a:r>
            <a:endParaRPr dirty="0">
              <a:latin typeface="Avenir"/>
              <a:ea typeface="Avenir"/>
              <a:cs typeface="Avenir"/>
              <a:sym typeface="Avenir"/>
            </a:endParaRPr>
          </a:p>
        </p:txBody>
      </p:sp>
      <p:sp>
        <p:nvSpPr>
          <p:cNvPr id="218" name="Google Shape;218;p34"/>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Experiment with applying standard Transformer directly to images with </a:t>
            </a:r>
            <a:r>
              <a:rPr lang="en-US" sz="4000" i="1" dirty="0">
                <a:latin typeface="Avenir"/>
                <a:ea typeface="Avenir"/>
                <a:cs typeface="Avenir"/>
                <a:sym typeface="Avenir"/>
              </a:rPr>
              <a:t>fewest</a:t>
            </a:r>
            <a:r>
              <a:rPr lang="en-US" sz="4000" dirty="0">
                <a:latin typeface="Avenir"/>
                <a:ea typeface="Avenir"/>
                <a:cs typeface="Avenir"/>
                <a:sym typeface="Avenir"/>
              </a:rPr>
              <a:t> possible modifications:</a:t>
            </a:r>
          </a:p>
          <a:p>
            <a:pPr lvl="1" algn="l" rtl="0">
              <a:buFont typeface="Avenir"/>
              <a:buChar char="●"/>
            </a:pPr>
            <a:r>
              <a:rPr lang="en-US" sz="2800" dirty="0">
                <a:latin typeface="Avenir"/>
                <a:ea typeface="Avenir"/>
                <a:cs typeface="Avenir"/>
                <a:sym typeface="Avenir"/>
              </a:rPr>
              <a:t>Split an image into patches</a:t>
            </a:r>
          </a:p>
          <a:p>
            <a:pPr lvl="1" algn="l" rtl="0">
              <a:buFont typeface="Avenir"/>
              <a:buChar char="●"/>
            </a:pPr>
            <a:r>
              <a:rPr lang="en-US" sz="2800" dirty="0">
                <a:latin typeface="Avenir"/>
                <a:ea typeface="Avenir"/>
                <a:cs typeface="Avenir"/>
                <a:sym typeface="Avenir"/>
              </a:rPr>
              <a:t>Provide the sequence of linear embeddings of these patches as an input to a Transformer</a:t>
            </a:r>
          </a:p>
          <a:p>
            <a:pPr lvl="1" algn="l" rtl="0">
              <a:buFont typeface="Avenir"/>
              <a:buChar char="●"/>
            </a:pPr>
            <a:r>
              <a:rPr lang="en-US" sz="2800" dirty="0">
                <a:latin typeface="Avenir"/>
                <a:ea typeface="Avenir"/>
                <a:cs typeface="Avenir"/>
                <a:sym typeface="Avenir"/>
              </a:rPr>
              <a:t>Key: </a:t>
            </a:r>
            <a:r>
              <a:rPr lang="en-US" sz="2800" b="1" i="1" dirty="0">
                <a:latin typeface="Avenir"/>
                <a:ea typeface="Avenir"/>
                <a:cs typeface="Avenir"/>
                <a:sym typeface="Avenir"/>
              </a:rPr>
              <a:t>image patches </a:t>
            </a:r>
            <a:r>
              <a:rPr lang="en-US" sz="2800" dirty="0">
                <a:latin typeface="Avenir"/>
                <a:ea typeface="Avenir"/>
                <a:cs typeface="Avenir"/>
                <a:sym typeface="Avenir"/>
              </a:rPr>
              <a:t>as </a:t>
            </a:r>
            <a:r>
              <a:rPr lang="en-US" sz="2800" b="1" i="1" dirty="0">
                <a:latin typeface="Avenir"/>
                <a:ea typeface="Avenir"/>
                <a:cs typeface="Avenir"/>
                <a:sym typeface="Avenir"/>
              </a:rPr>
              <a:t>tokens</a:t>
            </a:r>
            <a:r>
              <a:rPr lang="en-US" sz="2800" dirty="0">
                <a:latin typeface="Avenir"/>
                <a:ea typeface="Avenir"/>
                <a:cs typeface="Avenir"/>
                <a:sym typeface="Avenir"/>
              </a:rPr>
              <a:t> (words) in NLP applications</a:t>
            </a:r>
          </a:p>
        </p:txBody>
      </p:sp>
    </p:spTree>
    <p:extLst>
      <p:ext uri="{BB962C8B-B14F-4D97-AF65-F5344CB8AC3E}">
        <p14:creationId xmlns:p14="http://schemas.microsoft.com/office/powerpoint/2010/main" val="2952513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Findings</a:t>
            </a:r>
            <a:endParaRPr dirty="0">
              <a:latin typeface="Avenir"/>
              <a:ea typeface="Avenir"/>
              <a:cs typeface="Avenir"/>
              <a:sym typeface="Avenir"/>
            </a:endParaRPr>
          </a:p>
        </p:txBody>
      </p:sp>
      <p:sp>
        <p:nvSpPr>
          <p:cNvPr id="218" name="Google Shape;218;p34"/>
          <p:cNvSpPr txBox="1">
            <a:spLocks noGrp="1"/>
          </p:cNvSpPr>
          <p:nvPr>
            <p:ph type="body" idx="1"/>
          </p:nvPr>
        </p:nvSpPr>
        <p:spPr>
          <a:xfrm>
            <a:off x="436050" y="3429000"/>
            <a:ext cx="12118187" cy="4858880"/>
          </a:xfrm>
          <a:prstGeom prst="rect">
            <a:avLst/>
          </a:prstGeom>
        </p:spPr>
        <p:txBody>
          <a:bodyPr spcFirstLastPara="1" wrap="square" lIns="130027" tIns="130027" rIns="130027" bIns="130027" anchor="t" anchorCtr="0">
            <a:noAutofit/>
          </a:bodyPr>
          <a:lstStyle/>
          <a:p>
            <a:pPr algn="l" rtl="0">
              <a:buFont typeface="Avenir"/>
              <a:buChar char="●"/>
            </a:pPr>
            <a:r>
              <a:rPr lang="en-US" sz="4000" dirty="0">
                <a:latin typeface="Avenir"/>
                <a:ea typeface="Avenir"/>
                <a:cs typeface="Avenir"/>
                <a:sym typeface="Avenir"/>
              </a:rPr>
              <a:t>When trained on mid-sized datasets (ImageNet), Transformers yield modest accuracies (a few % below </a:t>
            </a:r>
            <a:r>
              <a:rPr lang="en-US" sz="4000" dirty="0" err="1">
                <a:latin typeface="Avenir"/>
                <a:ea typeface="Avenir"/>
                <a:cs typeface="Avenir"/>
                <a:sym typeface="Avenir"/>
              </a:rPr>
              <a:t>ResNet</a:t>
            </a:r>
            <a:r>
              <a:rPr lang="en-US" sz="4000" dirty="0">
                <a:latin typeface="Avenir"/>
                <a:ea typeface="Avenir"/>
                <a:cs typeface="Avenir"/>
                <a:sym typeface="Avenir"/>
              </a:rPr>
              <a:t> of comparable size) – expected since Transformers lack inductive biases that CNNs have (e.g., locality) thus do not generalize well when trained on small amount of data</a:t>
            </a:r>
          </a:p>
          <a:p>
            <a:pPr algn="l" rtl="0">
              <a:buFont typeface="Avenir"/>
              <a:buChar char="●"/>
            </a:pPr>
            <a:r>
              <a:rPr lang="en-US" sz="4000" dirty="0">
                <a:latin typeface="Avenir"/>
                <a:ea typeface="Avenir"/>
                <a:cs typeface="Avenir"/>
                <a:sym typeface="Avenir"/>
              </a:rPr>
              <a:t>But, if trained on larger datasets (14M-300M images), large scale training trumps inductive bias – beat </a:t>
            </a:r>
            <a:r>
              <a:rPr lang="en-US" sz="4000" dirty="0" err="1">
                <a:latin typeface="Avenir"/>
                <a:ea typeface="Avenir"/>
                <a:cs typeface="Avenir"/>
                <a:sym typeface="Avenir"/>
              </a:rPr>
              <a:t>SotA</a:t>
            </a:r>
            <a:r>
              <a:rPr lang="en-US" sz="4000" dirty="0">
                <a:latin typeface="Avenir"/>
                <a:ea typeface="Avenir"/>
                <a:cs typeface="Avenir"/>
                <a:sym typeface="Avenir"/>
              </a:rPr>
              <a:t> on multiple benchmarks</a:t>
            </a:r>
          </a:p>
          <a:p>
            <a:pPr marL="162558" indent="0" algn="l" rtl="0">
              <a:buNone/>
            </a:pPr>
            <a:endParaRPr lang="en-US" sz="2800" dirty="0">
              <a:latin typeface="Avenir"/>
              <a:ea typeface="Avenir"/>
              <a:cs typeface="Avenir"/>
              <a:sym typeface="Avenir"/>
            </a:endParaRPr>
          </a:p>
        </p:txBody>
      </p:sp>
    </p:spTree>
    <p:extLst>
      <p:ext uri="{BB962C8B-B14F-4D97-AF65-F5344CB8AC3E}">
        <p14:creationId xmlns:p14="http://schemas.microsoft.com/office/powerpoint/2010/main" val="220118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Model</a:t>
            </a:r>
            <a:endParaRPr dirty="0">
              <a:latin typeface="Avenir"/>
              <a:ea typeface="Avenir"/>
              <a:cs typeface="Avenir"/>
              <a:sym typeface="Avenir"/>
            </a:endParaRPr>
          </a:p>
        </p:txBody>
      </p:sp>
      <p:pic>
        <p:nvPicPr>
          <p:cNvPr id="5" name="Picture 4" descr="Graphical user interface, text&#10;&#10;Description automatically generated">
            <a:extLst>
              <a:ext uri="{FF2B5EF4-FFF2-40B4-BE49-F238E27FC236}">
                <a16:creationId xmlns:a16="http://schemas.microsoft.com/office/drawing/2014/main" id="{3013FD09-780B-A24C-A24B-B0F91BB74D89}"/>
              </a:ext>
            </a:extLst>
          </p:cNvPr>
          <p:cNvPicPr>
            <a:picLocks noChangeAspect="1"/>
          </p:cNvPicPr>
          <p:nvPr/>
        </p:nvPicPr>
        <p:blipFill rotWithShape="1">
          <a:blip r:embed="rId3">
            <a:extLst>
              <a:ext uri="{28A0092B-C50C-407E-A947-70E740481C1C}">
                <a14:useLocalDpi xmlns:a14="http://schemas.microsoft.com/office/drawing/2010/main" val="0"/>
              </a:ext>
            </a:extLst>
          </a:blip>
          <a:srcRect l="31836" t="25021" r="17187" b="26871"/>
          <a:stretch/>
        </p:blipFill>
        <p:spPr>
          <a:xfrm>
            <a:off x="635000" y="3097832"/>
            <a:ext cx="10935893" cy="6536395"/>
          </a:xfrm>
          <a:prstGeom prst="rect">
            <a:avLst/>
          </a:prstGeom>
        </p:spPr>
      </p:pic>
      <p:sp>
        <p:nvSpPr>
          <p:cNvPr id="6" name="TextBox 5">
            <a:extLst>
              <a:ext uri="{FF2B5EF4-FFF2-40B4-BE49-F238E27FC236}">
                <a16:creationId xmlns:a16="http://schemas.microsoft.com/office/drawing/2014/main" id="{633EDDC0-B528-934A-852A-DD5D2B3D22BA}"/>
              </a:ext>
            </a:extLst>
          </p:cNvPr>
          <p:cNvSpPr txBox="1"/>
          <p:nvPr/>
        </p:nvSpPr>
        <p:spPr>
          <a:xfrm>
            <a:off x="6502400" y="990600"/>
            <a:ext cx="5791200" cy="1384995"/>
          </a:xfrm>
          <a:prstGeom prst="rect">
            <a:avLst/>
          </a:prstGeom>
          <a:noFill/>
        </p:spPr>
        <p:txBody>
          <a:bodyPr wrap="square" rtlCol="0">
            <a:spAutoFit/>
          </a:bodyPr>
          <a:lstStyle/>
          <a:p>
            <a:r>
              <a:rPr lang="en-US" sz="2800" b="1" u="sng" dirty="0"/>
              <a:t>Advantage:</a:t>
            </a:r>
            <a:r>
              <a:rPr lang="en-US" sz="2800" dirty="0"/>
              <a:t> can use efficient and scalable Transformers architecture from NLP out of the box!</a:t>
            </a:r>
          </a:p>
        </p:txBody>
      </p:sp>
    </p:spTree>
    <p:extLst>
      <p:ext uri="{BB962C8B-B14F-4D97-AF65-F5344CB8AC3E}">
        <p14:creationId xmlns:p14="http://schemas.microsoft.com/office/powerpoint/2010/main" val="1421982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Model</a:t>
            </a:r>
            <a:endParaRPr dirty="0">
              <a:latin typeface="Avenir"/>
              <a:ea typeface="Avenir"/>
              <a:cs typeface="Avenir"/>
              <a:sym typeface="Avenir"/>
            </a:endParaRPr>
          </a:p>
        </p:txBody>
      </p:sp>
      <p:sp>
        <p:nvSpPr>
          <p:cNvPr id="6" name="TextBox 5">
            <a:extLst>
              <a:ext uri="{FF2B5EF4-FFF2-40B4-BE49-F238E27FC236}">
                <a16:creationId xmlns:a16="http://schemas.microsoft.com/office/drawing/2014/main" id="{633EDDC0-B528-934A-852A-DD5D2B3D22BA}"/>
              </a:ext>
            </a:extLst>
          </p:cNvPr>
          <p:cNvSpPr txBox="1"/>
          <p:nvPr/>
        </p:nvSpPr>
        <p:spPr>
          <a:xfrm>
            <a:off x="6502400" y="990600"/>
            <a:ext cx="5791200" cy="1384995"/>
          </a:xfrm>
          <a:prstGeom prst="rect">
            <a:avLst/>
          </a:prstGeom>
          <a:noFill/>
        </p:spPr>
        <p:txBody>
          <a:bodyPr wrap="square" rtlCol="0">
            <a:spAutoFit/>
          </a:bodyPr>
          <a:lstStyle/>
          <a:p>
            <a:r>
              <a:rPr lang="en-US" sz="2800" b="1" u="sng" dirty="0"/>
              <a:t>Advantage:</a:t>
            </a:r>
            <a:r>
              <a:rPr lang="en-US" sz="2800" dirty="0"/>
              <a:t> can use efficient and scalable Transformers architecture from NLP out of the box!</a:t>
            </a:r>
          </a:p>
        </p:txBody>
      </p:sp>
      <p:pic>
        <p:nvPicPr>
          <p:cNvPr id="3" name="Picture 2" descr="Text&#10;&#10;Description automatically generated">
            <a:extLst>
              <a:ext uri="{FF2B5EF4-FFF2-40B4-BE49-F238E27FC236}">
                <a16:creationId xmlns:a16="http://schemas.microsoft.com/office/drawing/2014/main" id="{E75FD2B5-069F-594E-88EF-A8697AC95A41}"/>
              </a:ext>
            </a:extLst>
          </p:cNvPr>
          <p:cNvPicPr>
            <a:picLocks noChangeAspect="1"/>
          </p:cNvPicPr>
          <p:nvPr/>
        </p:nvPicPr>
        <p:blipFill rotWithShape="1">
          <a:blip r:embed="rId3">
            <a:extLst>
              <a:ext uri="{28A0092B-C50C-407E-A947-70E740481C1C}">
                <a14:useLocalDpi xmlns:a14="http://schemas.microsoft.com/office/drawing/2010/main" val="0"/>
              </a:ext>
            </a:extLst>
          </a:blip>
          <a:srcRect l="39453" t="19632" r="24219" b="63552"/>
          <a:stretch/>
        </p:blipFill>
        <p:spPr>
          <a:xfrm>
            <a:off x="1303204" y="3810000"/>
            <a:ext cx="10398391" cy="3048370"/>
          </a:xfrm>
          <a:prstGeom prst="rect">
            <a:avLst/>
          </a:prstGeom>
        </p:spPr>
      </p:pic>
    </p:spTree>
    <p:extLst>
      <p:ext uri="{BB962C8B-B14F-4D97-AF65-F5344CB8AC3E}">
        <p14:creationId xmlns:p14="http://schemas.microsoft.com/office/powerpoint/2010/main" val="841315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43307" y="1852124"/>
            <a:ext cx="12118187" cy="814507"/>
          </a:xfrm>
          <a:prstGeom prst="rect">
            <a:avLst/>
          </a:prstGeom>
        </p:spPr>
        <p:txBody>
          <a:bodyPr spcFirstLastPara="1" wrap="square" lIns="130027" tIns="130027" rIns="130027" bIns="130027" anchor="t" anchorCtr="0">
            <a:noAutofit/>
          </a:bodyPr>
          <a:lstStyle/>
          <a:p>
            <a:pPr algn="l" rtl="0"/>
            <a:r>
              <a:rPr lang="en" dirty="0">
                <a:latin typeface="Avenir"/>
                <a:ea typeface="Avenir"/>
                <a:cs typeface="Avenir"/>
                <a:sym typeface="Avenir"/>
              </a:rPr>
              <a:t>Model</a:t>
            </a:r>
            <a:endParaRPr dirty="0">
              <a:latin typeface="Avenir"/>
              <a:ea typeface="Avenir"/>
              <a:cs typeface="Avenir"/>
              <a:sym typeface="Avenir"/>
            </a:endParaRPr>
          </a:p>
        </p:txBody>
      </p:sp>
      <p:sp>
        <p:nvSpPr>
          <p:cNvPr id="6" name="TextBox 5">
            <a:extLst>
              <a:ext uri="{FF2B5EF4-FFF2-40B4-BE49-F238E27FC236}">
                <a16:creationId xmlns:a16="http://schemas.microsoft.com/office/drawing/2014/main" id="{633EDDC0-B528-934A-852A-DD5D2B3D22BA}"/>
              </a:ext>
            </a:extLst>
          </p:cNvPr>
          <p:cNvSpPr txBox="1"/>
          <p:nvPr/>
        </p:nvSpPr>
        <p:spPr>
          <a:xfrm>
            <a:off x="6502400" y="990600"/>
            <a:ext cx="5791200" cy="1384995"/>
          </a:xfrm>
          <a:prstGeom prst="rect">
            <a:avLst/>
          </a:prstGeom>
          <a:noFill/>
        </p:spPr>
        <p:txBody>
          <a:bodyPr wrap="square" rtlCol="0">
            <a:spAutoFit/>
          </a:bodyPr>
          <a:lstStyle/>
          <a:p>
            <a:r>
              <a:rPr lang="en-US" sz="2800" b="1" u="sng" dirty="0"/>
              <a:t>Advantage:</a:t>
            </a:r>
            <a:r>
              <a:rPr lang="en-US" sz="2800" dirty="0"/>
              <a:t> can use efficient and scalable Transformers architecture from NLP out of the box!</a:t>
            </a:r>
          </a:p>
        </p:txBody>
      </p:sp>
      <p:pic>
        <p:nvPicPr>
          <p:cNvPr id="4" name="Picture 3" descr="Graphical user interface, application, table&#10;&#10;Description automatically generated">
            <a:extLst>
              <a:ext uri="{FF2B5EF4-FFF2-40B4-BE49-F238E27FC236}">
                <a16:creationId xmlns:a16="http://schemas.microsoft.com/office/drawing/2014/main" id="{099E9AD6-A09D-034C-AF20-C60138AA8059}"/>
              </a:ext>
            </a:extLst>
          </p:cNvPr>
          <p:cNvPicPr>
            <a:picLocks noChangeAspect="1"/>
          </p:cNvPicPr>
          <p:nvPr/>
        </p:nvPicPr>
        <p:blipFill rotWithShape="1">
          <a:blip r:embed="rId3">
            <a:extLst>
              <a:ext uri="{28A0092B-C50C-407E-A947-70E740481C1C}">
                <a14:useLocalDpi xmlns:a14="http://schemas.microsoft.com/office/drawing/2010/main" val="0"/>
              </a:ext>
            </a:extLst>
          </a:blip>
          <a:srcRect l="32422" t="23166" r="16601" b="36123"/>
          <a:stretch/>
        </p:blipFill>
        <p:spPr>
          <a:xfrm>
            <a:off x="870834" y="3237119"/>
            <a:ext cx="11690660" cy="5913169"/>
          </a:xfrm>
          <a:prstGeom prst="rect">
            <a:avLst/>
          </a:prstGeom>
        </p:spPr>
      </p:pic>
    </p:spTree>
    <p:extLst>
      <p:ext uri="{BB962C8B-B14F-4D97-AF65-F5344CB8AC3E}">
        <p14:creationId xmlns:p14="http://schemas.microsoft.com/office/powerpoint/2010/main" val="3380251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19222</TotalTime>
  <Words>2639</Words>
  <Application>Microsoft Macintosh PowerPoint</Application>
  <PresentationFormat>Custom</PresentationFormat>
  <Paragraphs>232</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Avenir</vt:lpstr>
      <vt:lpstr>Calibri</vt:lpstr>
      <vt:lpstr>DejaVu Sans</vt:lpstr>
      <vt:lpstr>Gill Sans</vt:lpstr>
      <vt:lpstr>Helvetica Neue</vt:lpstr>
      <vt:lpstr>Office Theme</vt:lpstr>
      <vt:lpstr>An Image is Worth 16x16 Words: Transformers for Image Recognition at Scale</vt:lpstr>
      <vt:lpstr>Contributions</vt:lpstr>
      <vt:lpstr>Motivation</vt:lpstr>
      <vt:lpstr>Motivation</vt:lpstr>
      <vt:lpstr>This Work</vt:lpstr>
      <vt:lpstr>Findings</vt:lpstr>
      <vt:lpstr>Model</vt:lpstr>
      <vt:lpstr>Model</vt:lpstr>
      <vt:lpstr>Model</vt:lpstr>
      <vt:lpstr>Model</vt:lpstr>
      <vt:lpstr>Learning Transferable Visual Models From Natural Language Supervision</vt:lpstr>
      <vt:lpstr>Contributions</vt:lpstr>
      <vt:lpstr>Model</vt:lpstr>
      <vt:lpstr>Model</vt:lpstr>
      <vt:lpstr>Model</vt:lpstr>
      <vt:lpstr>Model</vt:lpstr>
      <vt:lpstr>Model</vt:lpstr>
      <vt:lpstr>Prompts</vt:lpstr>
      <vt:lpstr>Zero-shot performance</vt:lpstr>
      <vt:lpstr>Robustness</vt:lpstr>
      <vt:lpstr>Zero-shot vs Few-shot</vt:lpstr>
      <vt:lpstr>Human Performance</vt:lpstr>
      <vt:lpstr>Limitation</vt:lpstr>
      <vt:lpstr>Conclusion</vt:lpstr>
      <vt:lpstr>Conclusion</vt:lpstr>
      <vt:lpstr>Conclusion</vt:lpstr>
      <vt:lpstr>Take aways</vt:lpstr>
      <vt:lpstr>Limitation</vt:lpstr>
      <vt:lpstr>Cultural and Geographical Influences on Image Translatability of Words across Languages</vt:lpstr>
      <vt:lpstr>PowerPoint Presentation</vt:lpstr>
      <vt:lpstr>PowerPoint Presentation</vt:lpstr>
      <vt:lpstr>PowerPoint Presentation</vt:lpstr>
      <vt:lpstr>PowerPoint Presentation</vt:lpstr>
      <vt:lpstr>MMID Dataset</vt:lpstr>
      <vt:lpstr>Languages Studied</vt:lpstr>
      <vt:lpstr>Image embeddings</vt:lpstr>
      <vt:lpstr>Image translatability as a metric</vt:lpstr>
      <vt:lpstr>Language and Vision in Translation</vt:lpstr>
      <vt:lpstr>Massively Multilingual Image Dataset (MMID)</vt:lpstr>
      <vt:lpstr>Translatability of Words  via Images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Translation</dc:title>
  <cp:lastModifiedBy>Wijaya, Derry</cp:lastModifiedBy>
  <cp:revision>49</cp:revision>
  <dcterms:created xsi:type="dcterms:W3CDTF">2019-04-17T14:47:32Z</dcterms:created>
  <dcterms:modified xsi:type="dcterms:W3CDTF">2022-04-14T11:08:31Z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2019-04-17T00:00:00Z</vt:filetime>
  </property>
</Properties>
</file>